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01" r:id="rId5"/>
    <p:sldId id="302" r:id="rId6"/>
    <p:sldId id="303" r:id="rId7"/>
    <p:sldId id="304" r:id="rId8"/>
    <p:sldId id="305" r:id="rId9"/>
    <p:sldId id="306" r:id="rId10"/>
    <p:sldId id="307" r:id="rId11"/>
    <p:sldId id="308" r:id="rId12"/>
    <p:sldId id="259" r:id="rId13"/>
    <p:sldId id="309" r:id="rId14"/>
    <p:sldId id="310" r:id="rId15"/>
    <p:sldId id="311" r:id="rId16"/>
    <p:sldId id="312" r:id="rId17"/>
    <p:sldId id="313" r:id="rId18"/>
    <p:sldId id="260" r:id="rId19"/>
    <p:sldId id="314" r:id="rId20"/>
    <p:sldId id="315" r:id="rId21"/>
    <p:sldId id="316" r:id="rId22"/>
    <p:sldId id="265" r:id="rId23"/>
    <p:sldId id="266" r:id="rId24"/>
    <p:sldId id="317" r:id="rId25"/>
    <p:sldId id="318" r:id="rId26"/>
    <p:sldId id="319" r:id="rId27"/>
    <p:sldId id="272" r:id="rId28"/>
    <p:sldId id="284" r:id="rId29"/>
    <p:sldId id="278" r:id="rId30"/>
    <p:sldId id="320" r:id="rId31"/>
    <p:sldId id="321" r:id="rId32"/>
    <p:sldId id="322" r:id="rId33"/>
    <p:sldId id="323" r:id="rId34"/>
    <p:sldId id="324" r:id="rId35"/>
    <p:sldId id="325" r:id="rId36"/>
    <p:sldId id="285" r:id="rId37"/>
    <p:sldId id="283" r:id="rId38"/>
    <p:sldId id="326" r:id="rId39"/>
    <p:sldId id="327" r:id="rId40"/>
    <p:sldId id="328" r:id="rId41"/>
    <p:sldId id="329" r:id="rId42"/>
    <p:sldId id="330" r:id="rId43"/>
    <p:sldId id="291" r:id="rId44"/>
    <p:sldId id="331" r:id="rId45"/>
    <p:sldId id="332" r:id="rId46"/>
    <p:sldId id="333" r:id="rId47"/>
    <p:sldId id="334" r:id="rId48"/>
    <p:sldId id="335" r:id="rId49"/>
    <p:sldId id="296" r:id="rId50"/>
    <p:sldId id="336" r:id="rId51"/>
    <p:sldId id="337" r:id="rId52"/>
    <p:sldId id="338" r:id="rId53"/>
    <p:sldId id="339" r:id="rId54"/>
    <p:sldId id="340" r:id="rId5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164"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14.06.2021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14.06.2021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14.06.2021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14.06.2021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14.06.2021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14.06.2021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14.06.2021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5" Type="http://schemas.openxmlformats.org/officeDocument/2006/relationships/image" Target="../media/image44.jpe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 Id="rId5" Type="http://schemas.openxmlformats.org/officeDocument/2006/relationships/image" Target="../media/image8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5" Type="http://schemas.openxmlformats.org/officeDocument/2006/relationships/image" Target="../media/image94.jpeg"/><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 Id="rId4" Type="http://schemas.openxmlformats.org/officeDocument/2006/relationships/image" Target="../media/image9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6.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 Id="rId9" Type="http://schemas.openxmlformats.org/officeDocument/2006/relationships/image" Target="../media/image105.jpeg"/></Relationships>
</file>

<file path=ppt/slides/_rels/slide4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6.xml"/><Relationship Id="rId4" Type="http://schemas.openxmlformats.org/officeDocument/2006/relationships/image" Target="../media/image109.jpeg"/></Relationships>
</file>

<file path=ppt/slides/_rels/slide4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6.xml"/><Relationship Id="rId4" Type="http://schemas.openxmlformats.org/officeDocument/2006/relationships/image" Target="../media/image112.jpeg"/></Relationships>
</file>

<file path=ppt/slides/_rels/slide4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6.xml"/><Relationship Id="rId4" Type="http://schemas.openxmlformats.org/officeDocument/2006/relationships/image" Target="../media/image117.jpeg"/></Relationships>
</file>

<file path=ppt/slides/_rels/slide5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xml"/><Relationship Id="rId4" Type="http://schemas.openxmlformats.org/officeDocument/2006/relationships/image" Target="../media/image120.jpeg"/></Relationships>
</file>

<file path=ppt/slides/_rels/slide5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71538" y="2130425"/>
            <a:ext cx="6786610" cy="1470025"/>
          </a:xfrm>
        </p:spPr>
        <p:txBody>
          <a:bodyPr/>
          <a:lstStyle/>
          <a:p>
            <a:endParaRPr lang="ru-RU" dirty="0"/>
          </a:p>
        </p:txBody>
      </p:sp>
      <p:pic>
        <p:nvPicPr>
          <p:cNvPr id="4" name="Picture 2" descr="F:\frame-floral-background-14167816.jpg"/>
          <p:cNvPicPr>
            <a:picLocks noChangeAspect="1" noChangeArrowheads="1"/>
          </p:cNvPicPr>
          <p:nvPr/>
        </p:nvPicPr>
        <p:blipFill rotWithShape="1">
          <a:blip r:embed="rId2">
            <a:extLst>
              <a:ext uri="{28A0092B-C50C-407E-A947-70E740481C1C}">
                <a14:useLocalDpi xmlns:a14="http://schemas.microsoft.com/office/drawing/2010/main" val="0"/>
              </a:ext>
            </a:extLst>
          </a:blip>
          <a:srcRect t="4378" r="7246" b="1"/>
          <a:stretch/>
        </p:blipFill>
        <p:spPr bwMode="auto">
          <a:xfrm>
            <a:off x="1071538" y="571480"/>
            <a:ext cx="6793262" cy="5355272"/>
          </a:xfrm>
          <a:prstGeom prst="rect">
            <a:avLst/>
          </a:prstGeom>
          <a:noFill/>
          <a:extLst>
            <a:ext uri="{909E8E84-426E-40DD-AFC4-6F175D3DCCD1}">
              <a14:hiddenFill xmlns:a14="http://schemas.microsoft.com/office/drawing/2010/main">
                <a:solidFill>
                  <a:srgbClr val="FFFFFF"/>
                </a:solidFill>
              </a14:hiddenFill>
            </a:ext>
          </a:extLst>
        </p:spPr>
      </p:pic>
      <p:sp>
        <p:nvSpPr>
          <p:cNvPr id="3" name="Подзаголовок 2"/>
          <p:cNvSpPr>
            <a:spLocks noGrp="1"/>
          </p:cNvSpPr>
          <p:nvPr>
            <p:ph type="subTitle" idx="1"/>
          </p:nvPr>
        </p:nvSpPr>
        <p:spPr>
          <a:xfrm>
            <a:off x="2289310" y="3140968"/>
            <a:ext cx="4357718" cy="2571768"/>
          </a:xfrm>
        </p:spPr>
        <p:txBody>
          <a:bodyPr>
            <a:normAutofit fontScale="25000" lnSpcReduction="20000"/>
          </a:bodyPr>
          <a:lstStyle/>
          <a:p>
            <a:pPr>
              <a:lnSpc>
                <a:spcPct val="150000"/>
              </a:lnSpc>
              <a:defRPr/>
            </a:pPr>
            <a:r>
              <a:rPr lang="uk-UA" sz="6400" b="1" dirty="0" smtClean="0">
                <a:solidFill>
                  <a:schemeClr val="tx1"/>
                </a:solidFill>
              </a:rPr>
              <a:t>Підсумок роботи</a:t>
            </a:r>
          </a:p>
          <a:p>
            <a:pPr indent="177800">
              <a:lnSpc>
                <a:spcPct val="150000"/>
              </a:lnSpc>
              <a:defRPr/>
            </a:pPr>
            <a:r>
              <a:rPr lang="uk-UA" sz="6400" dirty="0" smtClean="0">
                <a:solidFill>
                  <a:schemeClr val="tx1"/>
                </a:solidFill>
              </a:rPr>
              <a:t>учнівської самоврядної організації </a:t>
            </a:r>
          </a:p>
          <a:p>
            <a:pPr indent="177800">
              <a:lnSpc>
                <a:spcPct val="150000"/>
              </a:lnSpc>
              <a:defRPr/>
            </a:pPr>
            <a:r>
              <a:rPr lang="uk-UA" sz="6400" b="1" dirty="0" smtClean="0">
                <a:solidFill>
                  <a:schemeClr val="tx1"/>
                </a:solidFill>
              </a:rPr>
              <a:t>«Веселкова країна»</a:t>
            </a:r>
          </a:p>
          <a:p>
            <a:pPr indent="177800">
              <a:lnSpc>
                <a:spcPct val="150000"/>
              </a:lnSpc>
              <a:defRPr/>
            </a:pPr>
            <a:r>
              <a:rPr lang="uk-UA" sz="6400" dirty="0" smtClean="0">
                <a:solidFill>
                  <a:schemeClr val="tx1"/>
                </a:solidFill>
              </a:rPr>
              <a:t>ЗОШ </a:t>
            </a:r>
            <a:r>
              <a:rPr lang="uk-UA" sz="6400" dirty="0" smtClean="0">
                <a:solidFill>
                  <a:schemeClr val="tx1"/>
                </a:solidFill>
              </a:rPr>
              <a:t>І ст. </a:t>
            </a:r>
            <a:r>
              <a:rPr lang="uk-UA" sz="6400" dirty="0" smtClean="0">
                <a:solidFill>
                  <a:schemeClr val="tx1"/>
                </a:solidFill>
              </a:rPr>
              <a:t>№</a:t>
            </a:r>
            <a:r>
              <a:rPr lang="uk-UA" sz="6400" dirty="0" smtClean="0">
                <a:solidFill>
                  <a:schemeClr val="tx1"/>
                </a:solidFill>
              </a:rPr>
              <a:t>37</a:t>
            </a:r>
          </a:p>
          <a:p>
            <a:pPr indent="177800">
              <a:lnSpc>
                <a:spcPct val="150000"/>
              </a:lnSpc>
              <a:defRPr/>
            </a:pPr>
            <a:r>
              <a:rPr lang="uk-UA" sz="6400" dirty="0" smtClean="0">
                <a:solidFill>
                  <a:schemeClr val="tx1"/>
                </a:solidFill>
              </a:rPr>
              <a:t>Кіровоградської міської ради</a:t>
            </a:r>
          </a:p>
          <a:p>
            <a:pPr indent="177800">
              <a:lnSpc>
                <a:spcPct val="150000"/>
              </a:lnSpc>
              <a:defRPr/>
            </a:pPr>
            <a:r>
              <a:rPr lang="uk-UA" sz="6400" dirty="0" smtClean="0">
                <a:solidFill>
                  <a:schemeClr val="tx1"/>
                </a:solidFill>
              </a:rPr>
              <a:t>Кіровоградської області</a:t>
            </a:r>
          </a:p>
          <a:p>
            <a:pPr indent="177800">
              <a:lnSpc>
                <a:spcPct val="150000"/>
              </a:lnSpc>
              <a:defRPr/>
            </a:pPr>
            <a:r>
              <a:rPr lang="uk-UA" sz="6400" dirty="0" smtClean="0">
                <a:solidFill>
                  <a:schemeClr val="tx1"/>
                </a:solidFill>
              </a:rPr>
              <a:t>2020-2021 </a:t>
            </a:r>
            <a:r>
              <a:rPr lang="uk-UA" sz="6400" dirty="0" err="1" smtClean="0">
                <a:solidFill>
                  <a:schemeClr val="tx1"/>
                </a:solidFill>
              </a:rPr>
              <a:t>н.р</a:t>
            </a:r>
            <a:r>
              <a:rPr lang="uk-UA" sz="6400" dirty="0" smtClean="0">
                <a:solidFill>
                  <a:schemeClr val="tx1"/>
                </a:solidFill>
              </a:rPr>
              <a:t>.</a:t>
            </a:r>
          </a:p>
          <a:p>
            <a:pPr indent="177800">
              <a:lnSpc>
                <a:spcPct val="150000"/>
              </a:lnSpc>
              <a:defRPr/>
            </a:pPr>
            <a:endParaRPr lang="uk-UA" sz="4900" dirty="0" smtClean="0"/>
          </a:p>
          <a:p>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400" dirty="0">
                <a:latin typeface="Times New Roman" panose="02020603050405020304" pitchFamily="18" charset="0"/>
                <a:cs typeface="Times New Roman" panose="02020603050405020304" pitchFamily="18" charset="0"/>
              </a:rPr>
              <a:t>До Дня фізичної культури і спорту у нашій школі відбулись фізкультурно-оздоровчі, спортивно-масові та інформаційно-просвітницькі заходи. </a:t>
            </a:r>
            <a:endParaRPr lang="ru-RU" sz="2400" dirty="0">
              <a:latin typeface="Times New Roman" panose="02020603050405020304" pitchFamily="18" charset="0"/>
              <a:cs typeface="Times New Roman" panose="02020603050405020304" pitchFamily="18" charset="0"/>
            </a:endParaRPr>
          </a:p>
        </p:txBody>
      </p:sp>
      <p:pic>
        <p:nvPicPr>
          <p:cNvPr id="3" name="Рисунок 2" descr="E:\Мои файлы\Школа 2\Фото відео\олимп\119736850_464604451162037_7054123381464284104_n.jpg"/>
          <p:cNvPicPr/>
          <p:nvPr/>
        </p:nvPicPr>
        <p:blipFill rotWithShape="1">
          <a:blip r:embed="rId2" cstate="print">
            <a:extLst>
              <a:ext uri="{28A0092B-C50C-407E-A947-70E740481C1C}">
                <a14:useLocalDpi xmlns:a14="http://schemas.microsoft.com/office/drawing/2010/main" val="0"/>
              </a:ext>
            </a:extLst>
          </a:blip>
          <a:srcRect l="7491"/>
          <a:stretch/>
        </p:blipFill>
        <p:spPr bwMode="auto">
          <a:xfrm>
            <a:off x="565784" y="1700808"/>
            <a:ext cx="3070111" cy="2736304"/>
          </a:xfrm>
          <a:prstGeom prst="rect">
            <a:avLst/>
          </a:prstGeom>
          <a:noFill/>
          <a:ln>
            <a:noFill/>
          </a:ln>
          <a:extLst>
            <a:ext uri="{53640926-AAD7-44D8-BBD7-CCE9431645EC}">
              <a14:shadowObscured xmlns:a14="http://schemas.microsoft.com/office/drawing/2010/main"/>
            </a:ext>
          </a:extLst>
        </p:spPr>
      </p:pic>
      <p:pic>
        <p:nvPicPr>
          <p:cNvPr id="4" name="Рисунок 3" descr="E:\Мои файлы\Школа 2\Фото відео\олимп\119740528_464603907828758_8664524469830916728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3429000"/>
            <a:ext cx="3240360" cy="3168352"/>
          </a:xfrm>
          <a:prstGeom prst="rect">
            <a:avLst/>
          </a:prstGeom>
          <a:noFill/>
          <a:ln>
            <a:noFill/>
          </a:ln>
        </p:spPr>
      </p:pic>
      <p:pic>
        <p:nvPicPr>
          <p:cNvPr id="5" name="Рисунок 4" descr="E:\Мои файлы\Школа 2\Фото відео\олимп\IMG_20200921_11015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556792"/>
            <a:ext cx="3672408" cy="2473052"/>
          </a:xfrm>
          <a:prstGeom prst="rect">
            <a:avLst/>
          </a:prstGeom>
          <a:noFill/>
          <a:ln>
            <a:noFill/>
          </a:ln>
        </p:spPr>
      </p:pic>
    </p:spTree>
    <p:extLst>
      <p:ext uri="{BB962C8B-B14F-4D97-AF65-F5344CB8AC3E}">
        <p14:creationId xmlns:p14="http://schemas.microsoft.com/office/powerpoint/2010/main" val="2372378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354162"/>
          </a:xfrm>
        </p:spPr>
        <p:txBody>
          <a:bodyPr>
            <a:normAutofit/>
          </a:bodyPr>
          <a:lstStyle/>
          <a:p>
            <a:r>
              <a:rPr lang="uk-UA" sz="2000" dirty="0">
                <a:latin typeface="Times New Roman" panose="02020603050405020304" pitchFamily="18" charset="0"/>
                <a:cs typeface="Times New Roman" panose="02020603050405020304" pitchFamily="18" charset="0"/>
              </a:rPr>
              <a:t> Ось такі чудові фотороботи від нашої школи були відправлені на  Всеукраїнський конкурс робіт юних фото та </a:t>
            </a:r>
            <a:r>
              <a:rPr lang="uk-UA" sz="2000" dirty="0" err="1">
                <a:latin typeface="Times New Roman" panose="02020603050405020304" pitchFamily="18" charset="0"/>
                <a:cs typeface="Times New Roman" panose="02020603050405020304" pitchFamily="18" charset="0"/>
              </a:rPr>
              <a:t>відеоаматорів</a:t>
            </a:r>
            <a:r>
              <a:rPr lang="uk-UA" sz="2000" dirty="0">
                <a:latin typeface="Times New Roman" panose="02020603050405020304" pitchFamily="18" charset="0"/>
                <a:cs typeface="Times New Roman" panose="02020603050405020304" pitchFamily="18" charset="0"/>
              </a:rPr>
              <a:t>  «Моя Україно!».  Висловлюємо щиру  подяку за участь  у конкурсі  учениці 4-А класу </a:t>
            </a:r>
            <a:r>
              <a:rPr lang="uk-UA" sz="2000" dirty="0" err="1">
                <a:latin typeface="Times New Roman" panose="02020603050405020304" pitchFamily="18" charset="0"/>
                <a:cs typeface="Times New Roman" panose="02020603050405020304" pitchFamily="18" charset="0"/>
              </a:rPr>
              <a:t>Борщенко</a:t>
            </a:r>
            <a:r>
              <a:rPr lang="uk-UA" sz="2000" dirty="0">
                <a:latin typeface="Times New Roman" panose="02020603050405020304" pitchFamily="18" charset="0"/>
                <a:cs typeface="Times New Roman" panose="02020603050405020304" pitchFamily="18" charset="0"/>
              </a:rPr>
              <a:t> Софії  та учениці 4-Б класу </a:t>
            </a:r>
            <a:r>
              <a:rPr lang="uk-UA" sz="2000" dirty="0" err="1">
                <a:latin typeface="Times New Roman" panose="02020603050405020304" pitchFamily="18" charset="0"/>
                <a:cs typeface="Times New Roman" panose="02020603050405020304" pitchFamily="18" charset="0"/>
              </a:rPr>
              <a:t>Прокутко</a:t>
            </a:r>
            <a:r>
              <a:rPr lang="uk-UA" sz="2000" dirty="0">
                <a:latin typeface="Times New Roman" panose="02020603050405020304" pitchFamily="18" charset="0"/>
                <a:cs typeface="Times New Roman" panose="02020603050405020304" pitchFamily="18" charset="0"/>
              </a:rPr>
              <a:t> Софії.  </a:t>
            </a:r>
            <a:endParaRPr lang="ru-RU" sz="2000" dirty="0">
              <a:latin typeface="Times New Roman" panose="02020603050405020304" pitchFamily="18" charset="0"/>
              <a:cs typeface="Times New Roman" panose="02020603050405020304" pitchFamily="18" charset="0"/>
            </a:endParaRPr>
          </a:p>
        </p:txBody>
      </p:sp>
      <p:pic>
        <p:nvPicPr>
          <p:cNvPr id="3" name="Рисунок 2" descr="E:\Мои файлы\Школа 2\Фото відео\фотоконкурс\IMG_20200925_114514.jpg"/>
          <p:cNvPicPr/>
          <p:nvPr/>
        </p:nvPicPr>
        <p:blipFill rotWithShape="1">
          <a:blip r:embed="rId2" cstate="print">
            <a:extLst>
              <a:ext uri="{28A0092B-C50C-407E-A947-70E740481C1C}">
                <a14:useLocalDpi xmlns:a14="http://schemas.microsoft.com/office/drawing/2010/main" val="0"/>
              </a:ext>
            </a:extLst>
          </a:blip>
          <a:srcRect l="11552" r="9418"/>
          <a:stretch/>
        </p:blipFill>
        <p:spPr bwMode="auto">
          <a:xfrm rot="21061775">
            <a:off x="219944" y="1813198"/>
            <a:ext cx="2364248" cy="2634743"/>
          </a:xfrm>
          <a:prstGeom prst="rect">
            <a:avLst/>
          </a:prstGeom>
          <a:noFill/>
          <a:ln>
            <a:noFill/>
          </a:ln>
          <a:extLst>
            <a:ext uri="{53640926-AAD7-44D8-BBD7-CCE9431645EC}">
              <a14:shadowObscured xmlns:a14="http://schemas.microsoft.com/office/drawing/2010/main"/>
            </a:ext>
          </a:extLst>
        </p:spPr>
      </p:pic>
      <p:pic>
        <p:nvPicPr>
          <p:cNvPr id="4" name="Рисунок 3" descr="E:\Мои файлы\Школа 2\Фото відео\фотоконкурс\IMG_20200925_11475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14297">
            <a:off x="6380943" y="1793407"/>
            <a:ext cx="2284605" cy="2733803"/>
          </a:xfrm>
          <a:prstGeom prst="rect">
            <a:avLst/>
          </a:prstGeom>
          <a:noFill/>
          <a:ln>
            <a:noFill/>
          </a:ln>
        </p:spPr>
      </p:pic>
      <p:pic>
        <p:nvPicPr>
          <p:cNvPr id="5" name="Рисунок 4" descr="E:\Мои файлы\Школа 2\Фото відео\фотоконкурс\IMG-2009018ef20e8b6e0218de61342a815e-V.jpg"/>
          <p:cNvPicPr/>
          <p:nvPr/>
        </p:nvPicPr>
        <p:blipFill rotWithShape="1">
          <a:blip r:embed="rId4" cstate="print">
            <a:extLst>
              <a:ext uri="{28A0092B-C50C-407E-A947-70E740481C1C}">
                <a14:useLocalDpi xmlns:a14="http://schemas.microsoft.com/office/drawing/2010/main" val="0"/>
              </a:ext>
            </a:extLst>
          </a:blip>
          <a:srcRect b="7108"/>
          <a:stretch/>
        </p:blipFill>
        <p:spPr bwMode="auto">
          <a:xfrm rot="21248810">
            <a:off x="4809046" y="2993156"/>
            <a:ext cx="2573573" cy="3430649"/>
          </a:xfrm>
          <a:prstGeom prst="rect">
            <a:avLst/>
          </a:prstGeom>
          <a:noFill/>
          <a:ln>
            <a:noFill/>
          </a:ln>
          <a:extLst>
            <a:ext uri="{53640926-AAD7-44D8-BBD7-CCE9431645EC}">
              <a14:shadowObscured xmlns:a14="http://schemas.microsoft.com/office/drawing/2010/main"/>
            </a:ext>
          </a:extLst>
        </p:spPr>
      </p:pic>
      <p:pic>
        <p:nvPicPr>
          <p:cNvPr id="6" name="Рисунок 5" descr="E:\Мои файлы\Школа 2\Фото відео\фотоконкурс\IMG-081eae65833206f60a3e0d8c576a78fc-V.jpg"/>
          <p:cNvPicPr/>
          <p:nvPr/>
        </p:nvPicPr>
        <p:blipFill rotWithShape="1">
          <a:blip r:embed="rId5" cstate="print">
            <a:extLst>
              <a:ext uri="{28A0092B-C50C-407E-A947-70E740481C1C}">
                <a14:useLocalDpi xmlns:a14="http://schemas.microsoft.com/office/drawing/2010/main" val="0"/>
              </a:ext>
            </a:extLst>
          </a:blip>
          <a:srcRect b="5790"/>
          <a:stretch/>
        </p:blipFill>
        <p:spPr bwMode="auto">
          <a:xfrm rot="508698">
            <a:off x="1676176" y="2870820"/>
            <a:ext cx="2712144" cy="34906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63531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200" b="1" dirty="0" smtClean="0">
                <a:latin typeface="Times New Roman" pitchFamily="18" charset="0"/>
                <a:cs typeface="Times New Roman" pitchFamily="18" charset="0"/>
              </a:rPr>
              <a:t>Листопад</a:t>
            </a:r>
            <a:br>
              <a:rPr lang="uk-UA" sz="3200" b="1" dirty="0" smtClean="0">
                <a:latin typeface="Times New Roman" pitchFamily="18" charset="0"/>
                <a:cs typeface="Times New Roman" pitchFamily="18" charset="0"/>
              </a:rPr>
            </a:br>
            <a:r>
              <a:rPr lang="uk-UA" sz="3200" b="1" dirty="0" smtClean="0">
                <a:latin typeface="Times New Roman" pitchFamily="18" charset="0"/>
                <a:cs typeface="Times New Roman" pitchFamily="18" charset="0"/>
              </a:rPr>
              <a:t>«Джерело народної мудрості»</a:t>
            </a:r>
            <a:endParaRPr lang="ru-RU" sz="3200" b="1" dirty="0">
              <a:solidFill>
                <a:srgbClr val="92D050"/>
              </a:solidFill>
              <a:latin typeface="Times New Roman" pitchFamily="18" charset="0"/>
              <a:cs typeface="Times New Roman" pitchFamily="18" charset="0"/>
            </a:endParaRPr>
          </a:p>
        </p:txBody>
      </p:sp>
      <p:pic>
        <p:nvPicPr>
          <p:cNvPr id="7" name="Рисунок 2" descr="6ggNEh_geo3.jpg"/>
          <p:cNvPicPr>
            <a:picLocks noGrp="1" noChangeAspect="1"/>
          </p:cNvPicPr>
          <p:nvPr>
            <p:ph idx="1"/>
          </p:nvPr>
        </p:nvPicPr>
        <p:blipFill>
          <a:blip r:embed="rId2"/>
          <a:srcRect/>
          <a:stretch>
            <a:fillRect/>
          </a:stretch>
        </p:blipFill>
        <p:spPr bwMode="auto">
          <a:xfrm>
            <a:off x="1743273" y="1600200"/>
            <a:ext cx="5657454" cy="4525963"/>
          </a:xfrm>
          <a:prstGeom prst="roundRect">
            <a:avLst>
              <a:gd name="adj" fmla="val 4167"/>
            </a:avLst>
          </a:prstGeom>
          <a:solidFill>
            <a:srgbClr val="FFFFFF"/>
          </a:solidFill>
          <a:ln w="12700" cap="sq">
            <a:solidFill>
              <a:srgbClr val="00B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916832"/>
            <a:ext cx="7772400" cy="4392488"/>
          </a:xfrm>
        </p:spPr>
        <p:txBody>
          <a:bodyPr>
            <a:normAutofit/>
          </a:bodyPr>
          <a:lstStyle/>
          <a:p>
            <a:endParaRPr lang="ru-RU" sz="1600" dirty="0"/>
          </a:p>
        </p:txBody>
      </p:sp>
      <p:sp>
        <p:nvSpPr>
          <p:cNvPr id="4" name="Текст 3"/>
          <p:cNvSpPr>
            <a:spLocks noGrp="1"/>
          </p:cNvSpPr>
          <p:nvPr>
            <p:ph type="body" idx="1"/>
          </p:nvPr>
        </p:nvSpPr>
        <p:spPr>
          <a:xfrm>
            <a:off x="899592" y="116632"/>
            <a:ext cx="7772400" cy="1500187"/>
          </a:xfrm>
          <a:prstGeom prst="rect">
            <a:avLst/>
          </a:prstGeom>
          <a:ln/>
        </p:spPr>
        <p:style>
          <a:lnRef idx="3">
            <a:schemeClr val="lt1"/>
          </a:lnRef>
          <a:fillRef idx="1">
            <a:schemeClr val="accent6"/>
          </a:fillRef>
          <a:effectRef idx="1">
            <a:schemeClr val="accent6"/>
          </a:effectRef>
          <a:fontRef idx="minor">
            <a:schemeClr val="lt1"/>
          </a:fontRef>
        </p:style>
        <p:txBody>
          <a:bodyPr>
            <a:spAutoFit/>
          </a:bodyPr>
          <a:lstStyle/>
          <a:p>
            <a:pPr algn="ctr">
              <a:defRPr/>
            </a:pPr>
            <a:r>
              <a:rPr lang="uk-UA" sz="4400" b="1" dirty="0">
                <a:ln w="17780" cmpd="sng">
                  <a:solidFill>
                    <a:schemeClr val="bg2">
                      <a:lumMod val="50000"/>
                    </a:schemeClr>
                  </a:solidFill>
                  <a:prstDash val="solid"/>
                  <a:miter lim="800000"/>
                </a:ln>
                <a:solidFill>
                  <a:srgbClr val="00B050"/>
                </a:solidFill>
                <a:effectLst>
                  <a:outerShdw blurRad="50800" algn="tl" rotWithShape="0">
                    <a:srgbClr val="000000"/>
                  </a:outerShdw>
                </a:effectLst>
              </a:rPr>
              <a:t>Жовтень</a:t>
            </a:r>
          </a:p>
          <a:p>
            <a:pPr algn="ctr">
              <a:defRPr/>
            </a:pPr>
            <a:r>
              <a:rPr lang="uk-UA"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«Ріка знань»</a:t>
            </a:r>
            <a:endParaRPr lang="ru-RU"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5" name="Рисунок 2" descr="36970_original.jpg"/>
          <p:cNvPicPr>
            <a:picLocks noChangeAspect="1"/>
          </p:cNvPicPr>
          <p:nvPr/>
        </p:nvPicPr>
        <p:blipFill>
          <a:blip r:embed="rId2"/>
          <a:srcRect/>
          <a:stretch>
            <a:fillRect/>
          </a:stretch>
        </p:blipFill>
        <p:spPr bwMode="auto">
          <a:xfrm>
            <a:off x="905960" y="1584641"/>
            <a:ext cx="7770496" cy="5256584"/>
          </a:xfrm>
          <a:prstGeom prst="roundRect">
            <a:avLst>
              <a:gd name="adj" fmla="val 4167"/>
            </a:avLst>
          </a:prstGeom>
          <a:solidFill>
            <a:srgbClr val="FFFFFF"/>
          </a:solidFill>
          <a:ln w="12700" cap="sq">
            <a:solidFill>
              <a:srgbClr val="00B05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33251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792088"/>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uk-UA" sz="4000" dirty="0"/>
              <a:t>Проведені заходи у </a:t>
            </a:r>
            <a:r>
              <a:rPr lang="uk-UA" sz="4000" dirty="0" smtClean="0"/>
              <a:t>жовтні</a:t>
            </a:r>
            <a:r>
              <a:rPr lang="en-US" sz="4000" dirty="0" smtClean="0"/>
              <a:t> </a:t>
            </a:r>
            <a:r>
              <a:rPr lang="uk-UA" sz="4000" dirty="0" smtClean="0">
                <a:solidFill>
                  <a:srgbClr val="000000"/>
                </a:solidFill>
                <a:effectLst>
                  <a:outerShdw blurRad="38100" dist="38100" dir="2700000" algn="tl">
                    <a:srgbClr val="C0C0C0"/>
                  </a:outerShdw>
                </a:effectLst>
                <a:latin typeface="Arial" charset="0"/>
              </a:rPr>
              <a:t>2020 </a:t>
            </a:r>
            <a:r>
              <a:rPr lang="uk-UA" sz="4000" dirty="0" err="1" smtClean="0">
                <a:solidFill>
                  <a:srgbClr val="000000"/>
                </a:solidFill>
                <a:effectLst>
                  <a:outerShdw blurRad="38100" dist="38100" dir="2700000" algn="tl">
                    <a:srgbClr val="C0C0C0"/>
                  </a:outerShdw>
                </a:effectLst>
                <a:latin typeface="Arial" charset="0"/>
              </a:rPr>
              <a:t>н.р</a:t>
            </a:r>
            <a:r>
              <a:rPr lang="uk-UA" sz="4000" dirty="0">
                <a:solidFill>
                  <a:srgbClr val="000000"/>
                </a:solidFill>
                <a:effectLst>
                  <a:outerShdw blurRad="38100" dist="38100" dir="2700000" algn="tl">
                    <a:srgbClr val="C0C0C0"/>
                  </a:outerShdw>
                </a:effectLst>
                <a:latin typeface="Arial" charset="0"/>
              </a:rPr>
              <a:t>.</a:t>
            </a:r>
            <a:r>
              <a:rPr lang="uk-UA" sz="4000" dirty="0">
                <a:solidFill>
                  <a:srgbClr val="000000"/>
                </a:solidFill>
                <a:effectLst>
                  <a:outerShdw blurRad="38100" dist="38100" dir="2700000" algn="tl">
                    <a:srgbClr val="C0C0C0"/>
                  </a:outerShdw>
                </a:effectLst>
              </a:rPr>
              <a:t>:</a:t>
            </a:r>
            <a:r>
              <a:rPr lang="en-US" sz="4000" dirty="0"/>
              <a:t> </a:t>
            </a:r>
            <a:r>
              <a:rPr lang="ru-RU" sz="2400" dirty="0"/>
              <a:t/>
            </a:r>
            <a:br>
              <a:rPr lang="ru-RU" sz="2400" dirty="0"/>
            </a:br>
            <a:endParaRPr lang="ru-RU" sz="2400" dirty="0"/>
          </a:p>
        </p:txBody>
      </p:sp>
      <p:sp>
        <p:nvSpPr>
          <p:cNvPr id="3" name="Прямоугольник 2"/>
          <p:cNvSpPr/>
          <p:nvPr/>
        </p:nvSpPr>
        <p:spPr>
          <a:xfrm>
            <a:off x="611560" y="1471541"/>
            <a:ext cx="8064896" cy="5016117"/>
          </a:xfrm>
          <a:prstGeom prst="rect">
            <a:avLst/>
          </a:prstGeom>
        </p:spPr>
        <p:txBody>
          <a:bodyPr wrap="square">
            <a:spAutoFit/>
          </a:bodyPr>
          <a:lstStyle/>
          <a:p>
            <a:pPr marL="342900" lvl="0" indent="-342900">
              <a:lnSpc>
                <a:spcPct val="115000"/>
              </a:lnSpc>
              <a:spcAft>
                <a:spcPts val="0"/>
              </a:spcAft>
              <a:buFont typeface="+mj-lt"/>
              <a:buAutoNum type="arabicPeriod"/>
            </a:pPr>
            <a:r>
              <a:rPr lang="uk-UA" sz="2800" dirty="0">
                <a:latin typeface="Times New Roman"/>
                <a:ea typeface="Times New Roman"/>
                <a:cs typeface="Times New Roman"/>
              </a:rPr>
              <a:t>Привітання вчителів зі святом "День вчителя". </a:t>
            </a:r>
            <a:endParaRPr lang="ru-RU" sz="2800" dirty="0">
              <a:ea typeface="Times New Roman"/>
              <a:cs typeface="Times New Roman"/>
            </a:endParaRPr>
          </a:p>
          <a:p>
            <a:pPr marL="342900" lvl="0" indent="-342900">
              <a:lnSpc>
                <a:spcPct val="115000"/>
              </a:lnSpc>
              <a:spcAft>
                <a:spcPts val="0"/>
              </a:spcAft>
              <a:buFont typeface="+mj-lt"/>
              <a:buAutoNum type="arabicPeriod"/>
            </a:pPr>
            <a:r>
              <a:rPr lang="uk-UA" sz="2800" spc="-10" dirty="0">
                <a:latin typeface="Times New Roman"/>
                <a:ea typeface="Times New Roman"/>
                <a:cs typeface="Times New Roman"/>
              </a:rPr>
              <a:t>Інтелектуальна гра «Всезнайки» </a:t>
            </a:r>
            <a:endParaRPr lang="ru-RU" sz="2800" dirty="0">
              <a:ea typeface="Times New Roman"/>
              <a:cs typeface="Times New Roman"/>
            </a:endParaRPr>
          </a:p>
          <a:p>
            <a:pPr marL="342900" lvl="0" indent="-342900">
              <a:lnSpc>
                <a:spcPct val="115000"/>
              </a:lnSpc>
              <a:spcAft>
                <a:spcPts val="0"/>
              </a:spcAft>
              <a:buFont typeface="+mj-lt"/>
              <a:buAutoNum type="arabicPeriod"/>
            </a:pPr>
            <a:r>
              <a:rPr lang="uk-UA" sz="2800" dirty="0" err="1">
                <a:latin typeface="Times New Roman"/>
                <a:ea typeface="Times New Roman"/>
                <a:cs typeface="Times New Roman"/>
              </a:rPr>
              <a:t>Єд</a:t>
            </a:r>
            <a:r>
              <a:rPr lang="uk-UA" sz="2800" dirty="0">
                <a:latin typeface="Times New Roman"/>
                <a:ea typeface="Times New Roman"/>
                <a:cs typeface="Times New Roman"/>
              </a:rPr>
              <a:t>. </a:t>
            </a:r>
            <a:r>
              <a:rPr lang="uk-UA" sz="2800" dirty="0" err="1">
                <a:latin typeface="Times New Roman"/>
                <a:ea typeface="Times New Roman"/>
                <a:cs typeface="Times New Roman"/>
              </a:rPr>
              <a:t>кл.год</a:t>
            </a:r>
            <a:r>
              <a:rPr lang="uk-UA" sz="2800" dirty="0">
                <a:latin typeface="Times New Roman"/>
                <a:ea typeface="Times New Roman"/>
                <a:cs typeface="Times New Roman"/>
              </a:rPr>
              <a:t>. «Не обміліє пам'ять віку, в серцях нащадків буде жити» </a:t>
            </a:r>
            <a:endParaRPr lang="ru-RU" sz="2800" dirty="0">
              <a:ea typeface="Times New Roman"/>
              <a:cs typeface="Times New Roman"/>
            </a:endParaRPr>
          </a:p>
          <a:p>
            <a:pPr marL="342900" lvl="0" indent="-342900">
              <a:lnSpc>
                <a:spcPct val="115000"/>
              </a:lnSpc>
              <a:spcAft>
                <a:spcPts val="0"/>
              </a:spcAft>
              <a:buFont typeface="+mj-lt"/>
              <a:buAutoNum type="arabicPeriod"/>
            </a:pPr>
            <a:r>
              <a:rPr lang="uk-UA" sz="2800" dirty="0">
                <a:latin typeface="Times New Roman"/>
                <a:ea typeface="Times New Roman"/>
                <a:cs typeface="Times New Roman"/>
              </a:rPr>
              <a:t>Конкурс дитячих поробок з природних матеріалів «Дари осені» </a:t>
            </a:r>
            <a:endParaRPr lang="ru-RU" sz="2800" dirty="0">
              <a:ea typeface="Times New Roman"/>
              <a:cs typeface="Times New Roman"/>
            </a:endParaRPr>
          </a:p>
          <a:p>
            <a:pPr marL="342900" lvl="0" indent="-342900">
              <a:lnSpc>
                <a:spcPct val="115000"/>
              </a:lnSpc>
              <a:spcAft>
                <a:spcPts val="0"/>
              </a:spcAft>
              <a:buFont typeface="+mj-lt"/>
              <a:buAutoNum type="arabicPeriod"/>
            </a:pPr>
            <a:r>
              <a:rPr lang="uk-UA" sz="2800" dirty="0">
                <a:latin typeface="Times New Roman"/>
                <a:ea typeface="Times New Roman"/>
                <a:cs typeface="Times New Roman"/>
              </a:rPr>
              <a:t>Святкування Дня захисника </a:t>
            </a:r>
            <a:r>
              <a:rPr lang="uk-UA" sz="2800" dirty="0" smtClean="0">
                <a:latin typeface="Times New Roman"/>
                <a:ea typeface="Times New Roman"/>
                <a:cs typeface="Times New Roman"/>
              </a:rPr>
              <a:t>України.</a:t>
            </a:r>
            <a:endParaRPr lang="ru-RU" sz="2800" dirty="0">
              <a:ea typeface="Times New Roman"/>
              <a:cs typeface="Times New Roman"/>
            </a:endParaRPr>
          </a:p>
          <a:p>
            <a:pPr marL="342900" lvl="0" indent="-342900">
              <a:lnSpc>
                <a:spcPct val="115000"/>
              </a:lnSpc>
              <a:spcAft>
                <a:spcPts val="1000"/>
              </a:spcAft>
              <a:buFont typeface="+mj-lt"/>
              <a:buAutoNum type="arabicPeriod"/>
            </a:pPr>
            <a:r>
              <a:rPr lang="uk-UA" sz="2800" spc="-10" dirty="0">
                <a:latin typeface="Times New Roman"/>
                <a:ea typeface="Times New Roman"/>
                <a:cs typeface="Times New Roman"/>
              </a:rPr>
              <a:t>Презентація проекту «Україна - моя Батьківщина» </a:t>
            </a:r>
            <a:r>
              <a:rPr lang="uk-UA" sz="2800" dirty="0">
                <a:latin typeface="Times New Roman"/>
                <a:ea typeface="Times New Roman"/>
                <a:cs typeface="Times New Roman"/>
              </a:rPr>
              <a:t>учнями  2-Б класу,  </a:t>
            </a:r>
            <a:r>
              <a:rPr lang="uk-UA" sz="2800" dirty="0" err="1">
                <a:latin typeface="Times New Roman"/>
                <a:ea typeface="Times New Roman"/>
                <a:cs typeface="Times New Roman"/>
              </a:rPr>
              <a:t>кл.кер</a:t>
            </a:r>
            <a:r>
              <a:rPr lang="uk-UA" sz="2800" dirty="0">
                <a:latin typeface="Times New Roman"/>
                <a:ea typeface="Times New Roman"/>
                <a:cs typeface="Times New Roman"/>
              </a:rPr>
              <a:t>  Близнець </a:t>
            </a:r>
            <a:r>
              <a:rPr lang="uk-UA" sz="2800" dirty="0" smtClean="0">
                <a:latin typeface="Times New Roman"/>
                <a:ea typeface="Times New Roman"/>
                <a:cs typeface="Times New Roman"/>
              </a:rPr>
              <a:t>А.Г</a:t>
            </a:r>
            <a:r>
              <a:rPr lang="uk-UA" sz="2800" dirty="0">
                <a:latin typeface="Times New Roman"/>
                <a:ea typeface="Times New Roman"/>
                <a:cs typeface="Times New Roman"/>
              </a:rPr>
              <a:t>.</a:t>
            </a:r>
            <a:endParaRPr lang="ru-RU" sz="2800" dirty="0">
              <a:ea typeface="Times New Roman"/>
              <a:cs typeface="Times New Roman"/>
            </a:endParaRPr>
          </a:p>
        </p:txBody>
      </p:sp>
    </p:spTree>
    <p:extLst>
      <p:ext uri="{BB962C8B-B14F-4D97-AF65-F5344CB8AC3E}">
        <p14:creationId xmlns:p14="http://schemas.microsoft.com/office/powerpoint/2010/main" val="54463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32656"/>
            <a:ext cx="8229600" cy="1719064"/>
          </a:xfrm>
        </p:spPr>
        <p:txBody>
          <a:bodyPr>
            <a:noAutofit/>
          </a:bodyPr>
          <a:lstStyle/>
          <a:p>
            <a:r>
              <a:rPr lang="uk-UA" sz="2400" dirty="0">
                <a:ea typeface="Times New Roman"/>
                <a:cs typeface="Times New Roman"/>
              </a:rPr>
              <a:t> </a:t>
            </a:r>
            <a:r>
              <a:rPr lang="uk-UA" sz="2400" dirty="0">
                <a:latin typeface="Times New Roman"/>
                <a:ea typeface="Times New Roman"/>
                <a:cs typeface="Times New Roman"/>
              </a:rPr>
              <a:t>В рамках місячника розумового виховання цікаво та незабутньо пройшла гра "Всезнайко" у  3-х  класах. Учні брали участь у вікторині, вирішували незвичайні завдання, складали </a:t>
            </a:r>
            <a:r>
              <a:rPr lang="uk-UA" sz="2400" dirty="0" err="1">
                <a:latin typeface="Times New Roman"/>
                <a:ea typeface="Times New Roman"/>
                <a:cs typeface="Times New Roman"/>
              </a:rPr>
              <a:t>пазли</a:t>
            </a:r>
            <a:r>
              <a:rPr lang="uk-UA" sz="2400" dirty="0">
                <a:latin typeface="Times New Roman"/>
                <a:ea typeface="Times New Roman"/>
                <a:cs typeface="Times New Roman"/>
              </a:rPr>
              <a:t>. Всі були так захоплені, що не помітили, як швидко минув час.</a:t>
            </a:r>
            <a:endParaRPr lang="ru-RU" sz="2400" dirty="0"/>
          </a:p>
        </p:txBody>
      </p:sp>
      <p:pic>
        <p:nvPicPr>
          <p:cNvPr id="3" name="Рисунок 2" descr="E:\Мои файлы\Школа 2\Фото відео\всезнайка день захисника\IMG-b1875e4ce7802f15af89cbecf40ce5f8-V.jpg"/>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30070"/>
          <a:stretch/>
        </p:blipFill>
        <p:spPr bwMode="auto">
          <a:xfrm rot="894849">
            <a:off x="531623" y="2218808"/>
            <a:ext cx="3595567" cy="3609039"/>
          </a:xfrm>
          <a:prstGeom prst="rect">
            <a:avLst/>
          </a:prstGeom>
          <a:noFill/>
          <a:ln>
            <a:noFill/>
          </a:ln>
          <a:extLst>
            <a:ext uri="{53640926-AAD7-44D8-BBD7-CCE9431645EC}">
              <a14:shadowObscured xmlns:a14="http://schemas.microsoft.com/office/drawing/2010/main"/>
            </a:ext>
          </a:extLst>
        </p:spPr>
      </p:pic>
      <p:pic>
        <p:nvPicPr>
          <p:cNvPr id="4" name="Рисунок 3" descr="E:\Мои файлы\Школа 2\Фото відео\всезнайка день захисника\IMG_20201001_113041.jpg"/>
          <p:cNvPicPr/>
          <p:nvPr/>
        </p:nvPicPr>
        <p:blipFill rotWithShape="1">
          <a:blip r:embed="rId4" cstate="print">
            <a:extLst>
              <a:ext uri="{28A0092B-C50C-407E-A947-70E740481C1C}">
                <a14:useLocalDpi xmlns:a14="http://schemas.microsoft.com/office/drawing/2010/main" val="0"/>
              </a:ext>
            </a:extLst>
          </a:blip>
          <a:srcRect t="20506" b="17973"/>
          <a:stretch/>
        </p:blipFill>
        <p:spPr bwMode="auto">
          <a:xfrm rot="869660">
            <a:off x="4593678" y="2572006"/>
            <a:ext cx="3960440" cy="35483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2167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1301006"/>
          </a:xfrm>
        </p:spPr>
        <p:txBody>
          <a:bodyPr>
            <a:noAutofit/>
          </a:bodyPr>
          <a:lstStyle/>
          <a:p>
            <a:r>
              <a:rPr lang="ru-RU" sz="2400" dirty="0" err="1">
                <a:solidFill>
                  <a:srgbClr val="050505"/>
                </a:solidFill>
                <a:latin typeface="Times New Roman"/>
                <a:ea typeface="Calibri"/>
              </a:rPr>
              <a:t>Пізнавальні</a:t>
            </a:r>
            <a:r>
              <a:rPr lang="ru-RU" sz="2400" dirty="0">
                <a:solidFill>
                  <a:srgbClr val="050505"/>
                </a:solidFill>
                <a:latin typeface="Times New Roman"/>
                <a:ea typeface="Calibri"/>
              </a:rPr>
              <a:t> заходи до Дня </a:t>
            </a:r>
            <a:r>
              <a:rPr lang="ru-RU" sz="2400" dirty="0" err="1">
                <a:solidFill>
                  <a:srgbClr val="050505"/>
                </a:solidFill>
                <a:latin typeface="Times New Roman"/>
                <a:ea typeface="Calibri"/>
              </a:rPr>
              <a:t>українського</a:t>
            </a:r>
            <a:r>
              <a:rPr lang="ru-RU" sz="2400" dirty="0">
                <a:solidFill>
                  <a:srgbClr val="050505"/>
                </a:solidFill>
                <a:latin typeface="Times New Roman"/>
                <a:ea typeface="Calibri"/>
              </a:rPr>
              <a:t> </a:t>
            </a:r>
            <a:r>
              <a:rPr lang="ru-RU" sz="2400" dirty="0" err="1">
                <a:solidFill>
                  <a:srgbClr val="050505"/>
                </a:solidFill>
                <a:latin typeface="Times New Roman"/>
                <a:ea typeface="Calibri"/>
              </a:rPr>
              <a:t>козацтва</a:t>
            </a:r>
            <a:r>
              <a:rPr lang="ru-RU" sz="2400" dirty="0">
                <a:solidFill>
                  <a:srgbClr val="050505"/>
                </a:solidFill>
                <a:latin typeface="Times New Roman"/>
                <a:ea typeface="Calibri"/>
              </a:rPr>
              <a:t> провели для </a:t>
            </a:r>
            <a:r>
              <a:rPr lang="ru-RU" sz="2400" dirty="0" err="1">
                <a:solidFill>
                  <a:srgbClr val="050505"/>
                </a:solidFill>
                <a:latin typeface="Times New Roman"/>
                <a:ea typeface="Calibri"/>
              </a:rPr>
              <a:t>учнів</a:t>
            </a:r>
            <a:r>
              <a:rPr lang="ru-RU" sz="2400" dirty="0">
                <a:solidFill>
                  <a:srgbClr val="050505"/>
                </a:solidFill>
                <a:latin typeface="Times New Roman"/>
                <a:ea typeface="Calibri"/>
              </a:rPr>
              <a:t> 2-х </a:t>
            </a:r>
            <a:r>
              <a:rPr lang="ru-RU" sz="2400" dirty="0" err="1">
                <a:solidFill>
                  <a:srgbClr val="050505"/>
                </a:solidFill>
                <a:latin typeface="Times New Roman"/>
                <a:ea typeface="Calibri"/>
              </a:rPr>
              <a:t>класів</a:t>
            </a:r>
            <a:r>
              <a:rPr lang="ru-RU" sz="2400" dirty="0">
                <a:solidFill>
                  <a:srgbClr val="050505"/>
                </a:solidFill>
                <a:latin typeface="Times New Roman"/>
                <a:ea typeface="Calibri"/>
              </a:rPr>
              <a:t>. </a:t>
            </a:r>
            <a:r>
              <a:rPr lang="ru-RU" sz="2400" dirty="0" err="1">
                <a:solidFill>
                  <a:srgbClr val="050505"/>
                </a:solidFill>
                <a:latin typeface="Times New Roman"/>
                <a:ea typeface="Calibri"/>
              </a:rPr>
              <a:t>Завідувач</a:t>
            </a:r>
            <a:r>
              <a:rPr lang="ru-RU" sz="2400" dirty="0">
                <a:solidFill>
                  <a:srgbClr val="050505"/>
                </a:solidFill>
                <a:latin typeface="Times New Roman"/>
                <a:ea typeface="Calibri"/>
              </a:rPr>
              <a:t> </a:t>
            </a:r>
            <a:r>
              <a:rPr lang="ru-RU" sz="2400" dirty="0" err="1">
                <a:solidFill>
                  <a:srgbClr val="050505"/>
                </a:solidFill>
                <a:latin typeface="Times New Roman"/>
                <a:ea typeface="Calibri"/>
              </a:rPr>
              <a:t>бібліотекою</a:t>
            </a:r>
            <a:r>
              <a:rPr lang="ru-RU" sz="2400" dirty="0">
                <a:solidFill>
                  <a:srgbClr val="050505"/>
                </a:solidFill>
                <a:latin typeface="Times New Roman"/>
                <a:ea typeface="Calibri"/>
              </a:rPr>
              <a:t> </a:t>
            </a:r>
            <a:r>
              <a:rPr lang="ru-RU" sz="2400" dirty="0" err="1">
                <a:solidFill>
                  <a:srgbClr val="050505"/>
                </a:solidFill>
                <a:latin typeface="Times New Roman"/>
                <a:ea typeface="Calibri"/>
              </a:rPr>
              <a:t>спільно</a:t>
            </a:r>
            <a:r>
              <a:rPr lang="ru-RU" sz="2400" dirty="0">
                <a:solidFill>
                  <a:srgbClr val="050505"/>
                </a:solidFill>
                <a:latin typeface="Times New Roman"/>
                <a:ea typeface="Calibri"/>
              </a:rPr>
              <a:t> з педагогом-</a:t>
            </a:r>
            <a:r>
              <a:rPr lang="ru-RU" sz="2400" dirty="0" err="1">
                <a:solidFill>
                  <a:srgbClr val="050505"/>
                </a:solidFill>
                <a:latin typeface="Times New Roman"/>
                <a:ea typeface="Calibri"/>
              </a:rPr>
              <a:t>організатором</a:t>
            </a:r>
            <a:r>
              <a:rPr lang="ru-RU" sz="2400" dirty="0">
                <a:solidFill>
                  <a:srgbClr val="050505"/>
                </a:solidFill>
                <a:latin typeface="Times New Roman"/>
                <a:ea typeface="Calibri"/>
              </a:rPr>
              <a:t> </a:t>
            </a:r>
            <a:r>
              <a:rPr lang="ru-RU" sz="2400" dirty="0" err="1">
                <a:solidFill>
                  <a:srgbClr val="050505"/>
                </a:solidFill>
                <a:latin typeface="Times New Roman"/>
                <a:ea typeface="Calibri"/>
              </a:rPr>
              <a:t>запропонували</a:t>
            </a:r>
            <a:r>
              <a:rPr lang="ru-RU" sz="2400" dirty="0">
                <a:solidFill>
                  <a:srgbClr val="050505"/>
                </a:solidFill>
                <a:latin typeface="Times New Roman"/>
                <a:ea typeface="Calibri"/>
              </a:rPr>
              <a:t> </a:t>
            </a:r>
            <a:r>
              <a:rPr lang="ru-RU" sz="2400" dirty="0" err="1">
                <a:solidFill>
                  <a:srgbClr val="050505"/>
                </a:solidFill>
                <a:latin typeface="Times New Roman"/>
                <a:ea typeface="Calibri"/>
              </a:rPr>
              <a:t>учням</a:t>
            </a:r>
            <a:r>
              <a:rPr lang="ru-RU" sz="2400" dirty="0">
                <a:solidFill>
                  <a:srgbClr val="050505"/>
                </a:solidFill>
                <a:latin typeface="Times New Roman"/>
                <a:ea typeface="Calibri"/>
              </a:rPr>
              <a:t> </a:t>
            </a:r>
            <a:r>
              <a:rPr lang="ru-RU" sz="2400" dirty="0" err="1">
                <a:solidFill>
                  <a:srgbClr val="050505"/>
                </a:solidFill>
                <a:latin typeface="Times New Roman"/>
                <a:ea typeface="Calibri"/>
              </a:rPr>
              <a:t>цікаву</a:t>
            </a:r>
            <a:r>
              <a:rPr lang="ru-RU" sz="2400" dirty="0">
                <a:solidFill>
                  <a:srgbClr val="050505"/>
                </a:solidFill>
                <a:latin typeface="Times New Roman"/>
                <a:ea typeface="Calibri"/>
              </a:rPr>
              <a:t> </a:t>
            </a:r>
            <a:r>
              <a:rPr lang="ru-RU" sz="2400" dirty="0" err="1">
                <a:solidFill>
                  <a:srgbClr val="050505"/>
                </a:solidFill>
                <a:latin typeface="Times New Roman"/>
                <a:ea typeface="Calibri"/>
              </a:rPr>
              <a:t>тематичну</a:t>
            </a:r>
            <a:r>
              <a:rPr lang="ru-RU" sz="2400" dirty="0">
                <a:solidFill>
                  <a:srgbClr val="050505"/>
                </a:solidFill>
                <a:latin typeface="Times New Roman"/>
                <a:ea typeface="Calibri"/>
              </a:rPr>
              <a:t> </a:t>
            </a:r>
            <a:r>
              <a:rPr lang="ru-RU" sz="2400" dirty="0" err="1">
                <a:solidFill>
                  <a:srgbClr val="050505"/>
                </a:solidFill>
                <a:latin typeface="Times New Roman"/>
                <a:ea typeface="Calibri"/>
              </a:rPr>
              <a:t>бесіду</a:t>
            </a:r>
            <a:r>
              <a:rPr lang="ru-RU" sz="2400" dirty="0">
                <a:solidFill>
                  <a:srgbClr val="050505"/>
                </a:solidFill>
                <a:latin typeface="Times New Roman"/>
                <a:ea typeface="Calibri"/>
              </a:rPr>
              <a:t> «</a:t>
            </a:r>
            <a:r>
              <a:rPr lang="ru-RU" sz="2400" dirty="0" err="1">
                <a:solidFill>
                  <a:srgbClr val="050505"/>
                </a:solidFill>
                <a:latin typeface="Times New Roman"/>
                <a:ea typeface="Calibri"/>
              </a:rPr>
              <a:t>Славетні</a:t>
            </a:r>
            <a:r>
              <a:rPr lang="ru-RU" sz="2400" dirty="0">
                <a:solidFill>
                  <a:srgbClr val="050505"/>
                </a:solidFill>
                <a:latin typeface="Times New Roman"/>
                <a:ea typeface="Calibri"/>
              </a:rPr>
              <a:t> </a:t>
            </a:r>
            <a:r>
              <a:rPr lang="ru-RU" sz="2400" dirty="0" err="1">
                <a:solidFill>
                  <a:srgbClr val="050505"/>
                </a:solidFill>
                <a:latin typeface="Times New Roman"/>
                <a:ea typeface="Calibri"/>
              </a:rPr>
              <a:t>лицарі</a:t>
            </a:r>
            <a:r>
              <a:rPr lang="ru-RU" sz="2400" dirty="0">
                <a:solidFill>
                  <a:srgbClr val="050505"/>
                </a:solidFill>
                <a:latin typeface="Times New Roman"/>
                <a:ea typeface="Calibri"/>
              </a:rPr>
              <a:t> </a:t>
            </a:r>
            <a:r>
              <a:rPr lang="ru-RU" sz="2400" dirty="0" err="1">
                <a:solidFill>
                  <a:srgbClr val="050505"/>
                </a:solidFill>
                <a:latin typeface="Times New Roman"/>
                <a:ea typeface="Calibri"/>
              </a:rPr>
              <a:t>українського</a:t>
            </a:r>
            <a:r>
              <a:rPr lang="ru-RU" sz="2400" dirty="0">
                <a:solidFill>
                  <a:srgbClr val="050505"/>
                </a:solidFill>
                <a:latin typeface="Times New Roman"/>
                <a:ea typeface="Calibri"/>
              </a:rPr>
              <a:t> народу</a:t>
            </a:r>
            <a:r>
              <a:rPr lang="ru-RU" sz="2400" dirty="0" smtClean="0">
                <a:solidFill>
                  <a:srgbClr val="050505"/>
                </a:solidFill>
                <a:latin typeface="Times New Roman"/>
                <a:ea typeface="Calibri"/>
              </a:rPr>
              <a:t>».</a:t>
            </a:r>
            <a:endParaRPr lang="ru-RU" sz="2400" dirty="0"/>
          </a:p>
        </p:txBody>
      </p:sp>
      <p:pic>
        <p:nvPicPr>
          <p:cNvPr id="3" name="Рисунок 2" descr="E:\Мои файлы\Школа 2\Фото відео\14 жовтня\IMG_20201012_115305.jpg"/>
          <p:cNvPicPr/>
          <p:nvPr/>
        </p:nvPicPr>
        <p:blipFill rotWithShape="1">
          <a:blip r:embed="rId2" cstate="print">
            <a:extLst>
              <a:ext uri="{28A0092B-C50C-407E-A947-70E740481C1C}">
                <a14:useLocalDpi xmlns:a14="http://schemas.microsoft.com/office/drawing/2010/main" val="0"/>
              </a:ext>
            </a:extLst>
          </a:blip>
          <a:srcRect l="6145" t="17183" r="10242" b="23049"/>
          <a:stretch/>
        </p:blipFill>
        <p:spPr bwMode="auto">
          <a:xfrm>
            <a:off x="295274" y="1844824"/>
            <a:ext cx="4924798" cy="2880320"/>
          </a:xfrm>
          <a:prstGeom prst="rect">
            <a:avLst/>
          </a:prstGeom>
          <a:noFill/>
          <a:ln>
            <a:noFill/>
          </a:ln>
          <a:extLst>
            <a:ext uri="{53640926-AAD7-44D8-BBD7-CCE9431645EC}">
              <a14:shadowObscured xmlns:a14="http://schemas.microsoft.com/office/drawing/2010/main"/>
            </a:ext>
          </a:extLst>
        </p:spPr>
      </p:pic>
      <p:pic>
        <p:nvPicPr>
          <p:cNvPr id="4" name="Рисунок 3" descr="E:\Мои файлы\Школа 2\Фото відео\14 жовтня\IMG_20201012_120528.jpg"/>
          <p:cNvPicPr/>
          <p:nvPr/>
        </p:nvPicPr>
        <p:blipFill rotWithShape="1">
          <a:blip r:embed="rId3" cstate="print">
            <a:extLst>
              <a:ext uri="{28A0092B-C50C-407E-A947-70E740481C1C}">
                <a14:useLocalDpi xmlns:a14="http://schemas.microsoft.com/office/drawing/2010/main" val="0"/>
              </a:ext>
            </a:extLst>
          </a:blip>
          <a:srcRect l="15167" r="22274"/>
          <a:stretch/>
        </p:blipFill>
        <p:spPr bwMode="auto">
          <a:xfrm>
            <a:off x="5436096" y="2132856"/>
            <a:ext cx="3384376" cy="403244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9637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3200" dirty="0">
                <a:latin typeface="Times New Roman" panose="02020603050405020304" pitchFamily="18" charset="0"/>
                <a:cs typeface="Times New Roman" panose="02020603050405020304" pitchFamily="18" charset="0"/>
              </a:rPr>
              <a:t>Учні нашої школи приєдналися до</a:t>
            </a:r>
            <a:r>
              <a:rPr lang="ru-RU" sz="3200" dirty="0">
                <a:latin typeface="Times New Roman" panose="02020603050405020304" pitchFamily="18" charset="0"/>
                <a:cs typeface="Times New Roman" panose="02020603050405020304" pitchFamily="18" charset="0"/>
              </a:rPr>
              <a:t> </a:t>
            </a:r>
            <a:r>
              <a:rPr lang="uk-UA" sz="3200" b="1" dirty="0">
                <a:latin typeface="Times New Roman" panose="02020603050405020304" pitchFamily="18" charset="0"/>
                <a:cs typeface="Times New Roman" panose="02020603050405020304" pitchFamily="18" charset="0"/>
              </a:rPr>
              <a:t>Всеукраїнської благодійної акції «</a:t>
            </a:r>
            <a:r>
              <a:rPr lang="uk-UA" sz="3200" b="1" dirty="0" err="1">
                <a:latin typeface="Times New Roman" panose="02020603050405020304" pitchFamily="18" charset="0"/>
                <a:cs typeface="Times New Roman" panose="02020603050405020304" pitchFamily="18" charset="0"/>
              </a:rPr>
              <a:t>Нарру</a:t>
            </a:r>
            <a:r>
              <a:rPr lang="uk-UA" sz="3200" b="1" dirty="0">
                <a:latin typeface="Times New Roman" panose="02020603050405020304" pitchFamily="18" charset="0"/>
                <a:cs typeface="Times New Roman" panose="02020603050405020304" pitchFamily="18" charset="0"/>
              </a:rPr>
              <a:t> Гав для Сірка».</a:t>
            </a:r>
            <a:r>
              <a:rPr lang="ru-RU" sz="3200" b="1" dirty="0">
                <a:latin typeface="Times New Roman" panose="02020603050405020304" pitchFamily="18" charset="0"/>
                <a:cs typeface="Times New Roman" panose="02020603050405020304" pitchFamily="18" charset="0"/>
              </a:rPr>
              <a:t> </a:t>
            </a:r>
            <a:endParaRPr lang="ru-RU" sz="3200" dirty="0">
              <a:latin typeface="Times New Roman" panose="02020603050405020304" pitchFamily="18" charset="0"/>
              <a:cs typeface="Times New Roman" panose="02020603050405020304" pitchFamily="18" charset="0"/>
            </a:endParaRPr>
          </a:p>
        </p:txBody>
      </p:sp>
      <p:pic>
        <p:nvPicPr>
          <p:cNvPr id="3" name="Рисунок 2" descr="E:\Мои файлы\Школа 2\Фото відео\собакі\IMG-a5b550cff55eb21a9a5c8742239b9192-V.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484784"/>
            <a:ext cx="3888432" cy="2448272"/>
          </a:xfrm>
          <a:prstGeom prst="rect">
            <a:avLst/>
          </a:prstGeom>
          <a:noFill/>
          <a:ln>
            <a:noFill/>
          </a:ln>
        </p:spPr>
      </p:pic>
      <p:pic>
        <p:nvPicPr>
          <p:cNvPr id="4" name="Рисунок 3" descr="E:\Мои файлы\Школа 2\Фото відео\собакі\IMG-54bf2964e7ce414c4cb62ae409f75bc2-V.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988840"/>
            <a:ext cx="3960440" cy="2592288"/>
          </a:xfrm>
          <a:prstGeom prst="rect">
            <a:avLst/>
          </a:prstGeom>
          <a:noFill/>
          <a:ln>
            <a:noFill/>
          </a:ln>
        </p:spPr>
      </p:pic>
      <p:pic>
        <p:nvPicPr>
          <p:cNvPr id="5" name="Рисунок 4" descr="E:\Мои файлы\Школа 2\Фото відео\собакі\IMG_20201012_10582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3717032"/>
            <a:ext cx="4680520" cy="2808312"/>
          </a:xfrm>
          <a:prstGeom prst="rect">
            <a:avLst/>
          </a:prstGeom>
          <a:noFill/>
          <a:ln>
            <a:noFill/>
          </a:ln>
        </p:spPr>
      </p:pic>
      <p:pic>
        <p:nvPicPr>
          <p:cNvPr id="6" name="Рисунок 5" descr="E:\Мои файлы\Школа 2\Фото відео\собакі\IMG-4902457f1718583a1b8ac49be699c9b2-V.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3717032"/>
            <a:ext cx="1872208" cy="2750309"/>
          </a:xfrm>
          <a:prstGeom prst="rect">
            <a:avLst/>
          </a:prstGeom>
          <a:noFill/>
          <a:ln>
            <a:noFill/>
          </a:ln>
        </p:spPr>
      </p:pic>
    </p:spTree>
    <p:extLst>
      <p:ext uri="{BB962C8B-B14F-4D97-AF65-F5344CB8AC3E}">
        <p14:creationId xmlns:p14="http://schemas.microsoft.com/office/powerpoint/2010/main" val="1950608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71480"/>
            <a:ext cx="8229600" cy="846158"/>
          </a:xfrm>
        </p:spPr>
        <p:style>
          <a:lnRef idx="1">
            <a:schemeClr val="accent3"/>
          </a:lnRef>
          <a:fillRef idx="2">
            <a:schemeClr val="accent3"/>
          </a:fillRef>
          <a:effectRef idx="1">
            <a:schemeClr val="accent3"/>
          </a:effectRef>
          <a:fontRef idx="minor">
            <a:schemeClr val="dk1"/>
          </a:fontRef>
        </p:style>
        <p:txBody>
          <a:bodyPr>
            <a:normAutofit fontScale="90000"/>
          </a:bodyPr>
          <a:lstStyle/>
          <a:p>
            <a:r>
              <a:rPr lang="uk-UA" sz="3200" dirty="0" smtClean="0"/>
              <a:t/>
            </a:r>
            <a:br>
              <a:rPr lang="uk-UA" sz="3200" dirty="0" smtClean="0"/>
            </a:br>
            <a:r>
              <a:rPr lang="uk-UA" sz="4000" dirty="0" smtClean="0"/>
              <a:t>Проведені заходи у листопаді</a:t>
            </a:r>
            <a:r>
              <a:rPr lang="en-US" sz="4000" dirty="0" smtClean="0"/>
              <a:t> </a:t>
            </a:r>
            <a:r>
              <a:rPr lang="uk-UA" sz="4000" dirty="0" smtClean="0">
                <a:solidFill>
                  <a:srgbClr val="000000"/>
                </a:solidFill>
                <a:effectLst>
                  <a:outerShdw blurRad="38100" dist="38100" dir="2700000" algn="tl">
                    <a:srgbClr val="C0C0C0"/>
                  </a:outerShdw>
                </a:effectLst>
                <a:latin typeface="Arial" charset="0"/>
              </a:rPr>
              <a:t>2020н.р.</a:t>
            </a:r>
            <a:r>
              <a:rPr lang="uk-UA" sz="4000" dirty="0" smtClean="0">
                <a:solidFill>
                  <a:srgbClr val="000000"/>
                </a:solidFill>
                <a:effectLst>
                  <a:outerShdw blurRad="38100" dist="38100" dir="2700000" algn="tl">
                    <a:srgbClr val="C0C0C0"/>
                  </a:outerShdw>
                </a:effectLst>
              </a:rPr>
              <a:t>:</a:t>
            </a:r>
            <a:r>
              <a:rPr lang="en-US" sz="4000" dirty="0" smtClean="0"/>
              <a:t> </a:t>
            </a:r>
            <a:r>
              <a:rPr lang="ru-RU" sz="4000" dirty="0" smtClean="0"/>
              <a:t/>
            </a:r>
            <a:br>
              <a:rPr lang="ru-RU" sz="4000" dirty="0" smtClean="0"/>
            </a:br>
            <a:endParaRPr lang="ru-RU" sz="4000" dirty="0"/>
          </a:p>
        </p:txBody>
      </p:sp>
      <p:sp>
        <p:nvSpPr>
          <p:cNvPr id="3" name="Содержимое 2"/>
          <p:cNvSpPr>
            <a:spLocks noGrp="1"/>
          </p:cNvSpPr>
          <p:nvPr>
            <p:ph idx="1"/>
          </p:nvPr>
        </p:nvSpPr>
        <p:spPr>
          <a:xfrm>
            <a:off x="539552" y="1785926"/>
            <a:ext cx="8136904" cy="4379378"/>
          </a:xfrm>
        </p:spPr>
        <p:txBody>
          <a:bodyPr>
            <a:normAutofit lnSpcReduction="10000"/>
          </a:bodyPr>
          <a:lstStyle/>
          <a:p>
            <a:pPr lvl="0">
              <a:buNone/>
            </a:pPr>
            <a:r>
              <a:rPr lang="uk-UA" sz="2600" dirty="0">
                <a:latin typeface="Times New Roman" pitchFamily="18" charset="0"/>
                <a:cs typeface="Times New Roman" pitchFamily="18" charset="0"/>
              </a:rPr>
              <a:t>1.	Тиждень знань БЖД на тему: «Іскру гаси до пожежі, бо вогонь не знає межі!» </a:t>
            </a:r>
          </a:p>
          <a:p>
            <a:pPr lvl="0">
              <a:buNone/>
            </a:pPr>
            <a:r>
              <a:rPr lang="uk-UA" sz="2600" dirty="0">
                <a:latin typeface="Times New Roman" pitchFamily="18" charset="0"/>
                <a:cs typeface="Times New Roman" pitchFamily="18" charset="0"/>
              </a:rPr>
              <a:t>2.	Декада української писемності та мови. </a:t>
            </a:r>
          </a:p>
          <a:p>
            <a:pPr lvl="0">
              <a:buNone/>
            </a:pPr>
            <a:r>
              <a:rPr lang="uk-UA" sz="2600" dirty="0">
                <a:latin typeface="Times New Roman" pitchFamily="18" charset="0"/>
                <a:cs typeface="Times New Roman" pitchFamily="18" charset="0"/>
              </a:rPr>
              <a:t>3.	Тематичний урок до міжнародного Дня </a:t>
            </a:r>
            <a:r>
              <a:rPr lang="uk-UA" sz="2600" dirty="0" err="1" smtClean="0">
                <a:latin typeface="Times New Roman" pitchFamily="18" charset="0"/>
                <a:cs typeface="Times New Roman" pitchFamily="18" charset="0"/>
              </a:rPr>
              <a:t>толеранності</a:t>
            </a:r>
            <a:r>
              <a:rPr lang="uk-UA" sz="2600" dirty="0">
                <a:latin typeface="Times New Roman" pitchFamily="18" charset="0"/>
                <a:cs typeface="Times New Roman" pitchFamily="18" charset="0"/>
              </a:rPr>
              <a:t>.</a:t>
            </a:r>
          </a:p>
          <a:p>
            <a:pPr lvl="0">
              <a:buNone/>
            </a:pPr>
            <a:r>
              <a:rPr lang="uk-UA" sz="2600" dirty="0">
                <a:latin typeface="Times New Roman" pitchFamily="18" charset="0"/>
                <a:cs typeface="Times New Roman" pitchFamily="18" charset="0"/>
              </a:rPr>
              <a:t>4.	</a:t>
            </a:r>
            <a:r>
              <a:rPr lang="uk-UA" sz="2600" dirty="0" err="1">
                <a:latin typeface="Times New Roman" pitchFamily="18" charset="0"/>
                <a:cs typeface="Times New Roman" pitchFamily="18" charset="0"/>
              </a:rPr>
              <a:t>Єд.кл.год</a:t>
            </a:r>
            <a:r>
              <a:rPr lang="uk-UA" sz="2600" dirty="0">
                <a:latin typeface="Times New Roman" pitchFamily="18" charset="0"/>
                <a:cs typeface="Times New Roman" pitchFamily="18" charset="0"/>
              </a:rPr>
              <a:t>. на </a:t>
            </a:r>
            <a:r>
              <a:rPr lang="uk-UA" sz="2600" dirty="0" err="1">
                <a:latin typeface="Times New Roman" pitchFamily="18" charset="0"/>
                <a:cs typeface="Times New Roman" pitchFamily="18" charset="0"/>
              </a:rPr>
              <a:t>видзначення</a:t>
            </a:r>
            <a:r>
              <a:rPr lang="uk-UA" sz="2600" dirty="0">
                <a:latin typeface="Times New Roman" pitchFamily="18" charset="0"/>
                <a:cs typeface="Times New Roman" pitchFamily="18" charset="0"/>
              </a:rPr>
              <a:t> Дня Гідності та Свободи за темою «Честь. Свобода. Гідність – дорожчі за життя</a:t>
            </a:r>
            <a:r>
              <a:rPr lang="uk-UA" sz="2600" dirty="0" smtClean="0">
                <a:latin typeface="Times New Roman" pitchFamily="18" charset="0"/>
                <a:cs typeface="Times New Roman" pitchFamily="18" charset="0"/>
              </a:rPr>
              <a:t>…».</a:t>
            </a:r>
            <a:endParaRPr lang="uk-UA" sz="2600" dirty="0">
              <a:latin typeface="Times New Roman" pitchFamily="18" charset="0"/>
              <a:cs typeface="Times New Roman" pitchFamily="18" charset="0"/>
            </a:endParaRPr>
          </a:p>
          <a:p>
            <a:pPr lvl="0">
              <a:buNone/>
            </a:pPr>
            <a:r>
              <a:rPr lang="uk-UA" sz="2600" dirty="0">
                <a:latin typeface="Times New Roman" pitchFamily="18" charset="0"/>
                <a:cs typeface="Times New Roman" pitchFamily="18" charset="0"/>
              </a:rPr>
              <a:t>5.	</a:t>
            </a:r>
            <a:r>
              <a:rPr lang="uk-UA" sz="2600" dirty="0" err="1">
                <a:latin typeface="Times New Roman" pitchFamily="18" charset="0"/>
                <a:cs typeface="Times New Roman" pitchFamily="18" charset="0"/>
              </a:rPr>
              <a:t>Єд.кл.год</a:t>
            </a:r>
            <a:r>
              <a:rPr lang="uk-UA" sz="2600" dirty="0">
                <a:latin typeface="Times New Roman" pitchFamily="18" charset="0"/>
                <a:cs typeface="Times New Roman" pitchFamily="18" charset="0"/>
              </a:rPr>
              <a:t>. «Не згасне пам’яті свіча» Голодомор. </a:t>
            </a:r>
          </a:p>
          <a:p>
            <a:pPr lvl="0">
              <a:buNone/>
            </a:pPr>
            <a:r>
              <a:rPr lang="uk-UA" sz="2600" dirty="0">
                <a:latin typeface="Times New Roman" pitchFamily="18" charset="0"/>
                <a:cs typeface="Times New Roman" pitchFamily="18" charset="0"/>
              </a:rPr>
              <a:t>6.	Презентація </a:t>
            </a:r>
            <a:r>
              <a:rPr lang="uk-UA" sz="2600" dirty="0" smtClean="0">
                <a:latin typeface="Times New Roman" pitchFamily="18" charset="0"/>
                <a:cs typeface="Times New Roman" pitchFamily="18" charset="0"/>
              </a:rPr>
              <a:t>проекту «Україна </a:t>
            </a:r>
            <a:r>
              <a:rPr lang="uk-UA" sz="2600" dirty="0">
                <a:latin typeface="Times New Roman" pitchFamily="18" charset="0"/>
                <a:cs typeface="Times New Roman" pitchFamily="18" charset="0"/>
              </a:rPr>
              <a:t>– моя Батьківщина» учнями 3-А класу, </a:t>
            </a:r>
            <a:r>
              <a:rPr lang="uk-UA" sz="2600" dirty="0" err="1">
                <a:latin typeface="Times New Roman" pitchFamily="18" charset="0"/>
                <a:cs typeface="Times New Roman" pitchFamily="18" charset="0"/>
              </a:rPr>
              <a:t>кл.кер</a:t>
            </a:r>
            <a:r>
              <a:rPr lang="uk-UA" sz="2600" dirty="0">
                <a:latin typeface="Times New Roman" pitchFamily="18" charset="0"/>
                <a:cs typeface="Times New Roman" pitchFamily="18" charset="0"/>
              </a:rPr>
              <a:t>. </a:t>
            </a:r>
            <a:r>
              <a:rPr lang="uk-UA" sz="2600" dirty="0" err="1">
                <a:latin typeface="Times New Roman" pitchFamily="18" charset="0"/>
                <a:cs typeface="Times New Roman" pitchFamily="18" charset="0"/>
              </a:rPr>
              <a:t>Горчинська</a:t>
            </a:r>
            <a:r>
              <a:rPr lang="uk-UA" sz="2600" dirty="0">
                <a:latin typeface="Times New Roman" pitchFamily="18" charset="0"/>
                <a:cs typeface="Times New Roman" pitchFamily="18" charset="0"/>
              </a:rPr>
              <a:t> Н.П. </a:t>
            </a:r>
          </a:p>
          <a:p>
            <a:pPr lvl="0">
              <a:buNone/>
            </a:pPr>
            <a:endParaRPr lang="uk-UA" sz="16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8229600" cy="1935088"/>
          </a:xfrm>
        </p:spPr>
        <p:txBody>
          <a:bodyPr>
            <a:normAutofit fontScale="90000"/>
          </a:bodyPr>
          <a:lstStyle/>
          <a:p>
            <a:r>
              <a:rPr lang="uk-UA" sz="2400" dirty="0">
                <a:latin typeface="Times New Roman"/>
                <a:ea typeface="Times New Roman"/>
              </a:rPr>
              <a:t>В рамках тижня безпеки життєдіяльності  на тему: «</a:t>
            </a:r>
            <a:r>
              <a:rPr lang="uk-UA" sz="2400" b="1" dirty="0">
                <a:latin typeface="Times New Roman"/>
                <a:ea typeface="Times New Roman"/>
              </a:rPr>
              <a:t>Іскру гаси до пожежі, бо вогонь не знає межі!</a:t>
            </a:r>
            <a:r>
              <a:rPr lang="uk-UA" sz="2400" dirty="0">
                <a:latin typeface="Times New Roman"/>
                <a:ea typeface="Times New Roman"/>
              </a:rPr>
              <a:t>» у нашій  школі пройшли бесіди, виховні години, вікторини, виставки малюнків, а також  відбулася зустріч з інспекторами УПП Кіровоградській області  </a:t>
            </a:r>
            <a:r>
              <a:rPr lang="uk-UA" sz="2400" dirty="0" err="1">
                <a:latin typeface="Times New Roman"/>
                <a:ea typeface="Times New Roman"/>
              </a:rPr>
              <a:t>Левандовським</a:t>
            </a:r>
            <a:r>
              <a:rPr lang="uk-UA" sz="2400" dirty="0">
                <a:latin typeface="Times New Roman"/>
                <a:ea typeface="Times New Roman"/>
              </a:rPr>
              <a:t>  Антоном  Євгеновичем  та Грінченко Вікторією Вікторівною.</a:t>
            </a:r>
            <a:endParaRPr lang="ru-RU" sz="2400" dirty="0"/>
          </a:p>
        </p:txBody>
      </p:sp>
      <p:pic>
        <p:nvPicPr>
          <p:cNvPr id="3" name="Рисунок 2" descr="E:\Мои файлы\Школа 2\Фото відео\БЖД пожежа\IMG-b73587688b51c38174a1ae87114d7a8c-V.jpg"/>
          <p:cNvPicPr/>
          <p:nvPr/>
        </p:nvPicPr>
        <p:blipFill rotWithShape="1">
          <a:blip r:embed="rId2" cstate="print">
            <a:extLst>
              <a:ext uri="{28A0092B-C50C-407E-A947-70E740481C1C}">
                <a14:useLocalDpi xmlns:a14="http://schemas.microsoft.com/office/drawing/2010/main" val="0"/>
              </a:ext>
            </a:extLst>
          </a:blip>
          <a:srcRect t="18132"/>
          <a:stretch/>
        </p:blipFill>
        <p:spPr bwMode="auto">
          <a:xfrm>
            <a:off x="395536" y="2132856"/>
            <a:ext cx="3960440" cy="2664296"/>
          </a:xfrm>
          <a:prstGeom prst="rect">
            <a:avLst/>
          </a:prstGeom>
          <a:noFill/>
          <a:ln>
            <a:noFill/>
          </a:ln>
          <a:extLst>
            <a:ext uri="{53640926-AAD7-44D8-BBD7-CCE9431645EC}">
              <a14:shadowObscured xmlns:a14="http://schemas.microsoft.com/office/drawing/2010/main"/>
            </a:ext>
          </a:extLst>
        </p:spPr>
      </p:pic>
      <p:pic>
        <p:nvPicPr>
          <p:cNvPr id="4" name="Рисунок 3" descr="E:\Мои файлы\Школа 2\Фото відео\БЖД пожежа\IMG_20201106_10563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147058"/>
            <a:ext cx="3528392" cy="2650094"/>
          </a:xfrm>
          <a:prstGeom prst="rect">
            <a:avLst/>
          </a:prstGeom>
          <a:noFill/>
          <a:ln>
            <a:noFill/>
          </a:ln>
        </p:spPr>
      </p:pic>
      <p:pic>
        <p:nvPicPr>
          <p:cNvPr id="5" name="Рисунок 4" descr="E:\Мои файлы\Школа 2\Фото відео\БЖД пожежа\IMG_20201106_111259.jpg"/>
          <p:cNvPicPr/>
          <p:nvPr/>
        </p:nvPicPr>
        <p:blipFill rotWithShape="1">
          <a:blip r:embed="rId4" cstate="print">
            <a:extLst>
              <a:ext uri="{28A0092B-C50C-407E-A947-70E740481C1C}">
                <a14:useLocalDpi xmlns:a14="http://schemas.microsoft.com/office/drawing/2010/main" val="0"/>
              </a:ext>
            </a:extLst>
          </a:blip>
          <a:srcRect l="9044" t="13089" r="2011" b="9381"/>
          <a:stretch/>
        </p:blipFill>
        <p:spPr bwMode="auto">
          <a:xfrm>
            <a:off x="2214811" y="4359491"/>
            <a:ext cx="3634105" cy="23717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6195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71670" y="274638"/>
            <a:ext cx="6615130" cy="1654164"/>
          </a:xfrm>
        </p:spPr>
        <p:txBody>
          <a:bodyPr>
            <a:noAutofit/>
          </a:bodyPr>
          <a:lstStyle/>
          <a:p>
            <a:r>
              <a:rPr lang="uk-UA" sz="2400" b="1" dirty="0" smtClean="0">
                <a:latin typeface="Times New Roman" pitchFamily="18" charset="0"/>
                <a:cs typeface="Times New Roman" pitchFamily="18" charset="0"/>
              </a:rPr>
              <a:t>Основа виховної роботи</a:t>
            </a:r>
            <a:r>
              <a:rPr lang="en-US" sz="2400" b="1" dirty="0" smtClean="0">
                <a:latin typeface="Times New Roman" pitchFamily="18" charset="0"/>
                <a:cs typeface="Times New Roman" pitchFamily="18" charset="0"/>
              </a:rPr>
              <a:t/>
            </a:r>
            <a:br>
              <a:rPr lang="en-US" sz="2400" b="1" dirty="0" smtClean="0">
                <a:latin typeface="Times New Roman" pitchFamily="18" charset="0"/>
                <a:cs typeface="Times New Roman" pitchFamily="18" charset="0"/>
              </a:rPr>
            </a:br>
            <a:r>
              <a:rPr lang="uk-UA" sz="2400" b="1" dirty="0" smtClean="0">
                <a:latin typeface="Times New Roman" pitchFamily="18" charset="0"/>
                <a:cs typeface="Times New Roman" pitchFamily="18" charset="0"/>
              </a:rPr>
              <a:t> школи –</a:t>
            </a:r>
            <a:r>
              <a:rPr lang="en-US" sz="2400" b="1" dirty="0" smtClean="0">
                <a:latin typeface="Times New Roman" pitchFamily="18" charset="0"/>
                <a:cs typeface="Times New Roman" pitchFamily="18" charset="0"/>
              </a:rPr>
              <a:t> </a:t>
            </a:r>
            <a:r>
              <a:rPr lang="uk-UA" sz="2400" b="1" dirty="0" smtClean="0">
                <a:latin typeface="Times New Roman" pitchFamily="18" charset="0"/>
                <a:cs typeface="Times New Roman" pitchFamily="18" charset="0"/>
              </a:rPr>
              <a:t>місячники </a:t>
            </a:r>
            <a:r>
              <a:rPr lang="uk-UA" sz="2400" b="1" dirty="0" err="1" smtClean="0">
                <a:latin typeface="Times New Roman" pitchFamily="18" charset="0"/>
                <a:cs typeface="Times New Roman" pitchFamily="18" charset="0"/>
              </a:rPr>
              <a:t>“Подорожі</a:t>
            </a:r>
            <a:r>
              <a:rPr lang="uk-UA" sz="2400" b="1" dirty="0" smtClean="0">
                <a:latin typeface="Times New Roman" pitchFamily="18" charset="0"/>
                <a:cs typeface="Times New Roman" pitchFamily="18" charset="0"/>
              </a:rPr>
              <a:t> Веселковою </a:t>
            </a:r>
            <a:r>
              <a:rPr lang="uk-UA" sz="2400" b="1" dirty="0" err="1" smtClean="0">
                <a:latin typeface="Times New Roman" pitchFamily="18" charset="0"/>
                <a:cs typeface="Times New Roman" pitchFamily="18" charset="0"/>
              </a:rPr>
              <a:t>країною”</a:t>
            </a:r>
            <a:endParaRPr lang="ru-RU" sz="2400" dirty="0">
              <a:latin typeface="Times New Roman" pitchFamily="18" charset="0"/>
              <a:cs typeface="Times New Roman" pitchFamily="18" charset="0"/>
            </a:endParaRPr>
          </a:p>
        </p:txBody>
      </p:sp>
      <p:sp>
        <p:nvSpPr>
          <p:cNvPr id="3" name="Содержимое 2"/>
          <p:cNvSpPr>
            <a:spLocks noGrp="1"/>
          </p:cNvSpPr>
          <p:nvPr>
            <p:ph idx="1"/>
          </p:nvPr>
        </p:nvSpPr>
        <p:spPr>
          <a:xfrm>
            <a:off x="457200" y="2428868"/>
            <a:ext cx="8229600" cy="3697295"/>
          </a:xfrm>
        </p:spPr>
        <p:txBody>
          <a:bodyPr/>
          <a:lstStyle/>
          <a:p>
            <a:pPr algn="ctr">
              <a:buFont typeface="Wingdings 2" pitchFamily="18" charset="2"/>
              <a:buNone/>
            </a:pPr>
            <a:r>
              <a:rPr lang="uk-UA" dirty="0" smtClean="0">
                <a:latin typeface="Times New Roman" panose="02020603050405020304" pitchFamily="18" charset="0"/>
                <a:cs typeface="Times New Roman" panose="02020603050405020304" pitchFamily="18" charset="0"/>
              </a:rPr>
              <a:t>Протягом навчального року всі школярі мандрують</a:t>
            </a:r>
            <a:r>
              <a:rPr lang="en-US" dirty="0" smtClean="0">
                <a:latin typeface="Times New Roman" panose="02020603050405020304" pitchFamily="18" charset="0"/>
                <a:cs typeface="Times New Roman" panose="02020603050405020304" pitchFamily="18" charset="0"/>
              </a:rPr>
              <a:t> </a:t>
            </a:r>
            <a:r>
              <a:rPr lang="uk-UA" dirty="0" smtClean="0">
                <a:latin typeface="Times New Roman" panose="02020603050405020304" pitchFamily="18" charset="0"/>
                <a:cs typeface="Times New Roman" panose="02020603050405020304" pitchFamily="18" charset="0"/>
              </a:rPr>
              <a:t>«Веселковою країною», </a:t>
            </a:r>
            <a:br>
              <a:rPr lang="uk-UA" dirty="0" smtClean="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приймаючи участь у КТС та проектних дослідженнях загальношкільного </a:t>
            </a:r>
            <a:r>
              <a:rPr lang="uk-UA" dirty="0" err="1" smtClean="0">
                <a:latin typeface="Times New Roman" panose="02020603050405020304" pitchFamily="18" charset="0"/>
                <a:cs typeface="Times New Roman" panose="02020603050405020304" pitchFamily="18" charset="0"/>
              </a:rPr>
              <a:t>навчально</a:t>
            </a:r>
            <a:r>
              <a:rPr lang="uk-UA" dirty="0" smtClean="0">
                <a:latin typeface="Times New Roman" panose="02020603050405020304" pitchFamily="18" charset="0"/>
                <a:cs typeface="Times New Roman" panose="02020603050405020304" pitchFamily="18" charset="0"/>
              </a:rPr>
              <a:t> - виховного проекту </a:t>
            </a:r>
          </a:p>
          <a:p>
            <a:pPr algn="ctr">
              <a:buFont typeface="Wingdings 2" pitchFamily="18" charset="2"/>
              <a:buNone/>
            </a:pPr>
            <a:r>
              <a:rPr lang="uk-UA" dirty="0" smtClean="0">
                <a:latin typeface="Times New Roman" panose="02020603050405020304" pitchFamily="18" charset="0"/>
                <a:cs typeface="Times New Roman" panose="02020603050405020304" pitchFamily="18" charset="0"/>
              </a:rPr>
              <a:t>«Україна – моя Батьківщина». </a:t>
            </a:r>
            <a:endParaRPr lang="ru-RU" dirty="0" smtClean="0">
              <a:latin typeface="Times New Roman" panose="02020603050405020304" pitchFamily="18" charset="0"/>
              <a:cs typeface="Times New Roman" panose="02020603050405020304" pitchFamily="18" charset="0"/>
            </a:endParaRPr>
          </a:p>
          <a:p>
            <a:endParaRPr lang="ru-RU" dirty="0"/>
          </a:p>
        </p:txBody>
      </p:sp>
      <p:pic>
        <p:nvPicPr>
          <p:cNvPr id="4" name="Picture 5" descr="Емб2ема"/>
          <p:cNvPicPr>
            <a:picLocks noChangeAspect="1" noChangeArrowheads="1"/>
          </p:cNvPicPr>
          <p:nvPr/>
        </p:nvPicPr>
        <p:blipFill>
          <a:blip r:embed="rId2"/>
          <a:srcRect l="38507" t="17107" r="30782" b="42986"/>
          <a:stretch>
            <a:fillRect/>
          </a:stretch>
        </p:blipFill>
        <p:spPr bwMode="auto">
          <a:xfrm>
            <a:off x="428596" y="398875"/>
            <a:ext cx="1785950" cy="1740614"/>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400" dirty="0">
                <a:latin typeface="Times New Roman" panose="02020603050405020304" pitchFamily="18" charset="0"/>
                <a:cs typeface="Times New Roman" panose="02020603050405020304" pitchFamily="18" charset="0"/>
              </a:rPr>
              <a:t>Педколектив та учні нашої школи  привітали з ювілеєм </a:t>
            </a:r>
            <a:r>
              <a:rPr lang="uk-UA" sz="2400" dirty="0" err="1">
                <a:latin typeface="Times New Roman" panose="02020603050405020304" pitchFamily="18" charset="0"/>
                <a:cs typeface="Times New Roman" panose="02020603050405020304" pitchFamily="18" charset="0"/>
              </a:rPr>
              <a:t>Бодашко</a:t>
            </a:r>
            <a:r>
              <a:rPr lang="uk-UA" sz="2400" dirty="0">
                <a:latin typeface="Times New Roman" panose="02020603050405020304" pitchFamily="18" charset="0"/>
                <a:cs typeface="Times New Roman" panose="02020603050405020304" pitchFamily="18" charset="0"/>
              </a:rPr>
              <a:t> Василя Савелійовича, ветерана Великої Вітчизняної війни. 10 листопада йому виконалось 95 років. </a:t>
            </a:r>
            <a:endParaRPr lang="ru-RU" sz="2400" dirty="0">
              <a:latin typeface="Times New Roman" panose="02020603050405020304" pitchFamily="18" charset="0"/>
              <a:cs typeface="Times New Roman" panose="02020603050405020304" pitchFamily="18" charset="0"/>
            </a:endParaRPr>
          </a:p>
        </p:txBody>
      </p:sp>
      <p:pic>
        <p:nvPicPr>
          <p:cNvPr id="3" name="Рисунок 2" descr="C:\Users\Анжелика\Desktop\фото\2020-11-20_101010.png"/>
          <p:cNvPicPr/>
          <p:nvPr/>
        </p:nvPicPr>
        <p:blipFill rotWithShape="1">
          <a:blip r:embed="rId2" cstate="print">
            <a:extLst>
              <a:ext uri="{28A0092B-C50C-407E-A947-70E740481C1C}">
                <a14:useLocalDpi xmlns:a14="http://schemas.microsoft.com/office/drawing/2010/main" val="0"/>
              </a:ext>
            </a:extLst>
          </a:blip>
          <a:srcRect b="18151"/>
          <a:stretch/>
        </p:blipFill>
        <p:spPr bwMode="auto">
          <a:xfrm rot="21275533">
            <a:off x="1248588" y="2027459"/>
            <a:ext cx="1430655" cy="17240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4" name="Рисунок 3" descr="C:\Users\Анжелика\Desktop\фото\2020-11-20_101128.pn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77533">
            <a:off x="6270928" y="2069992"/>
            <a:ext cx="1464310" cy="16789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descr="C:\Users\Анжелика\Desktop\фото\2020-11-20_101218.png"/>
          <p:cNvPicPr/>
          <p:nvPr/>
        </p:nvPicPr>
        <p:blipFill rotWithShape="1">
          <a:blip r:embed="rId4">
            <a:extLst>
              <a:ext uri="{28A0092B-C50C-407E-A947-70E740481C1C}">
                <a14:useLocalDpi xmlns:a14="http://schemas.microsoft.com/office/drawing/2010/main" val="0"/>
              </a:ext>
            </a:extLst>
          </a:blip>
          <a:srcRect l="6031" r="10080"/>
          <a:stretch/>
        </p:blipFill>
        <p:spPr bwMode="auto">
          <a:xfrm rot="21072330">
            <a:off x="4546268" y="2061102"/>
            <a:ext cx="1457325" cy="16668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6" name="Рисунок 5" descr="C:\Users\Анжелика\Desktop\фото\2020-11-20_101356.pn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39650">
            <a:off x="2889553" y="2023002"/>
            <a:ext cx="1437005" cy="17278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descr="C:\Users\Анжелика\Desktop\фото\2020-11-20_105242.png"/>
          <p:cNvPicPr/>
          <p:nvPr/>
        </p:nvPicPr>
        <p:blipFill rotWithShape="1">
          <a:blip r:embed="rId6" cstate="print">
            <a:extLst>
              <a:ext uri="{28A0092B-C50C-407E-A947-70E740481C1C}">
                <a14:useLocalDpi xmlns:a14="http://schemas.microsoft.com/office/drawing/2010/main" val="0"/>
              </a:ext>
            </a:extLst>
          </a:blip>
          <a:srcRect t="8070"/>
          <a:stretch/>
        </p:blipFill>
        <p:spPr bwMode="auto">
          <a:xfrm>
            <a:off x="4765978" y="3853072"/>
            <a:ext cx="1452880" cy="16649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8" name="Рисунок 7" descr="C:\Users\Анжелика\Desktop\фото\2020-11-20_105328.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0673" y="4222642"/>
            <a:ext cx="1654810" cy="16097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Рисунок 8" descr="C:\Users\Анжелика\Desktop\фото\2020-11-20_105533.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3948" y="4105167"/>
            <a:ext cx="1480820" cy="17233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Рисунок 9" descr="C:\Users\Анжелика\Desktop\фото\2020-11-20_105650.png"/>
          <p:cNvPicPr/>
          <p:nvPr/>
        </p:nvPicPr>
        <p:blipFill>
          <a:blip r:embed="rId9">
            <a:extLst>
              <a:ext uri="{28A0092B-C50C-407E-A947-70E740481C1C}">
                <a14:useLocalDpi xmlns:a14="http://schemas.microsoft.com/office/drawing/2010/main" val="0"/>
              </a:ext>
            </a:extLst>
          </a:blip>
          <a:srcRect/>
          <a:stretch>
            <a:fillRect/>
          </a:stretch>
        </p:blipFill>
        <p:spPr bwMode="auto">
          <a:xfrm>
            <a:off x="1251253" y="3908952"/>
            <a:ext cx="1638300" cy="1676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580884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t> </a:t>
            </a:r>
            <a:r>
              <a:rPr lang="uk-UA" sz="2700" dirty="0">
                <a:latin typeface="Times New Roman" panose="02020603050405020304" pitchFamily="18" charset="0"/>
                <a:cs typeface="Times New Roman" panose="02020603050405020304" pitchFamily="18" charset="0"/>
              </a:rPr>
              <a:t>Вікторини, конкурси, класні години, виставки і багато інших заходів проводилось протягом цього місяця; а захід під назвою «Свято рідної мови» традиційно завершив Місячник української мови та писемності.</a:t>
            </a:r>
            <a:endParaRPr lang="ru-RU" sz="2700" dirty="0">
              <a:latin typeface="Times New Roman" panose="02020603050405020304" pitchFamily="18" charset="0"/>
              <a:cs typeface="Times New Roman" panose="02020603050405020304" pitchFamily="18" charset="0"/>
            </a:endParaRPr>
          </a:p>
        </p:txBody>
      </p:sp>
      <p:pic>
        <p:nvPicPr>
          <p:cNvPr id="3" name="Рисунок 2" descr="E:\Мои файлы\Школа 2\Фото відео\рідна мова\Новая папка\200117600144_198144.jpg"/>
          <p:cNvPicPr/>
          <p:nvPr/>
        </p:nvPicPr>
        <p:blipFill rotWithShape="1">
          <a:blip r:embed="rId2" cstate="print">
            <a:extLst>
              <a:ext uri="{28A0092B-C50C-407E-A947-70E740481C1C}">
                <a14:useLocalDpi xmlns:a14="http://schemas.microsoft.com/office/drawing/2010/main" val="0"/>
              </a:ext>
            </a:extLst>
          </a:blip>
          <a:srcRect r="15000"/>
          <a:stretch/>
        </p:blipFill>
        <p:spPr bwMode="auto">
          <a:xfrm rot="21046552">
            <a:off x="4232653" y="1692092"/>
            <a:ext cx="4578985" cy="2424430"/>
          </a:xfrm>
          <a:prstGeom prst="rect">
            <a:avLst/>
          </a:prstGeom>
          <a:noFill/>
          <a:ln>
            <a:noFill/>
          </a:ln>
          <a:extLst>
            <a:ext uri="{53640926-AAD7-44D8-BBD7-CCE9431645EC}">
              <a14:shadowObscured xmlns:a14="http://schemas.microsoft.com/office/drawing/2010/main"/>
            </a:ext>
          </a:extLst>
        </p:spPr>
      </p:pic>
      <p:pic>
        <p:nvPicPr>
          <p:cNvPr id="4" name="Рисунок 3" descr="E:\Мои файлы\Школа 2\Фото відео\рідна мова\Новая папка\IMG-6bd36b4ebaf3210329a1467889f29013-V.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582" y="1892688"/>
            <a:ext cx="4286250" cy="2411095"/>
          </a:xfrm>
          <a:prstGeom prst="rect">
            <a:avLst/>
          </a:prstGeom>
          <a:noFill/>
          <a:ln>
            <a:noFill/>
          </a:ln>
        </p:spPr>
      </p:pic>
      <p:pic>
        <p:nvPicPr>
          <p:cNvPr id="5" name="Рисунок 4" descr="E:\Мои файлы\Школа 2\Фото відео\рідна мова\200095800142_247733.jpg"/>
          <p:cNvPicPr/>
          <p:nvPr/>
        </p:nvPicPr>
        <p:blipFill rotWithShape="1">
          <a:blip r:embed="rId4" cstate="print">
            <a:extLst>
              <a:ext uri="{28A0092B-C50C-407E-A947-70E740481C1C}">
                <a14:useLocalDpi xmlns:a14="http://schemas.microsoft.com/office/drawing/2010/main" val="0"/>
              </a:ext>
            </a:extLst>
          </a:blip>
          <a:srcRect l="11852" r="5926"/>
          <a:stretch/>
        </p:blipFill>
        <p:spPr bwMode="auto">
          <a:xfrm>
            <a:off x="4226111" y="4077072"/>
            <a:ext cx="4229100" cy="2314575"/>
          </a:xfrm>
          <a:prstGeom prst="rect">
            <a:avLst/>
          </a:prstGeom>
          <a:noFill/>
          <a:ln>
            <a:noFill/>
          </a:ln>
          <a:extLst>
            <a:ext uri="{53640926-AAD7-44D8-BBD7-CCE9431645EC}">
              <a14:shadowObscured xmlns:a14="http://schemas.microsoft.com/office/drawing/2010/main"/>
            </a:ext>
          </a:extLst>
        </p:spPr>
      </p:pic>
      <p:pic>
        <p:nvPicPr>
          <p:cNvPr id="6" name="Рисунок 5" descr="E:\Мои файлы\Школа 2\Фото відео\рідна мова\Новая папка\200114900491_19266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7664" y="3805703"/>
            <a:ext cx="2088232" cy="2585944"/>
          </a:xfrm>
          <a:prstGeom prst="rect">
            <a:avLst/>
          </a:prstGeom>
          <a:noFill/>
          <a:ln>
            <a:noFill/>
          </a:ln>
        </p:spPr>
      </p:pic>
    </p:spTree>
    <p:extLst>
      <p:ext uri="{BB962C8B-B14F-4D97-AF65-F5344CB8AC3E}">
        <p14:creationId xmlns:p14="http://schemas.microsoft.com/office/powerpoint/2010/main" val="3345709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fontScale="90000"/>
          </a:bodyPr>
          <a:lstStyle/>
          <a:p>
            <a:r>
              <a:rPr lang="uk-UA" b="1" dirty="0" smtClean="0">
                <a:latin typeface="Times New Roman" pitchFamily="18" charset="0"/>
                <a:cs typeface="Times New Roman" pitchFamily="18" charset="0"/>
              </a:rPr>
              <a:t>Грудень</a:t>
            </a:r>
            <a:br>
              <a:rPr lang="uk-UA" b="1" dirty="0" smtClean="0">
                <a:latin typeface="Times New Roman" pitchFamily="18" charset="0"/>
                <a:cs typeface="Times New Roman" pitchFamily="18" charset="0"/>
              </a:rPr>
            </a:br>
            <a:r>
              <a:rPr lang="uk-UA" b="1" dirty="0" smtClean="0">
                <a:latin typeface="Times New Roman" pitchFamily="18" charset="0"/>
                <a:cs typeface="Times New Roman" pitchFamily="18" charset="0"/>
              </a:rPr>
              <a:t>«Царство законів і прав»</a:t>
            </a:r>
            <a:endParaRPr lang="ru-RU" b="1" dirty="0">
              <a:latin typeface="Times New Roman" pitchFamily="18" charset="0"/>
              <a:cs typeface="Times New Roman" pitchFamily="18" charset="0"/>
            </a:endParaRPr>
          </a:p>
        </p:txBody>
      </p:sp>
      <p:pic>
        <p:nvPicPr>
          <p:cNvPr id="4" name="Рисунок 2" descr="castel3.jpg"/>
          <p:cNvPicPr>
            <a:picLocks noGrp="1" noChangeAspect="1"/>
          </p:cNvPicPr>
          <p:nvPr>
            <p:ph idx="1"/>
          </p:nvPr>
        </p:nvPicPr>
        <p:blipFill>
          <a:blip r:embed="rId2"/>
          <a:srcRect/>
          <a:stretch>
            <a:fillRect/>
          </a:stretch>
        </p:blipFill>
        <p:spPr bwMode="auto">
          <a:xfrm>
            <a:off x="2143108" y="1500174"/>
            <a:ext cx="4500594" cy="5049064"/>
          </a:xfrm>
          <a:prstGeom prst="rect">
            <a:avLst/>
          </a:prstGeom>
          <a:noFill/>
          <a:ln w="60325" cmpd="tri">
            <a:solidFill>
              <a:schemeClr val="tx2">
                <a:lumMod val="60000"/>
                <a:lumOff val="40000"/>
              </a:schemeClr>
            </a:solid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uk-UA" sz="3600" dirty="0" smtClean="0">
                <a:latin typeface="Times New Roman" pitchFamily="18" charset="0"/>
                <a:cs typeface="Times New Roman" pitchFamily="18" charset="0"/>
              </a:rPr>
              <a:t>Проведені заходи у грудні</a:t>
            </a:r>
            <a:r>
              <a:rPr lang="en-US" sz="3600" dirty="0" smtClean="0">
                <a:latin typeface="Times New Roman" pitchFamily="18" charset="0"/>
                <a:cs typeface="Times New Roman" pitchFamily="18" charset="0"/>
              </a:rPr>
              <a:t> </a:t>
            </a:r>
            <a:r>
              <a:rPr lang="uk-UA" sz="3600" dirty="0" smtClean="0">
                <a:solidFill>
                  <a:srgbClr val="000000"/>
                </a:solidFill>
                <a:effectLst>
                  <a:outerShdw blurRad="38100" dist="38100" dir="2700000" algn="tl">
                    <a:srgbClr val="C0C0C0"/>
                  </a:outerShdw>
                </a:effectLst>
                <a:latin typeface="Times New Roman" pitchFamily="18" charset="0"/>
                <a:cs typeface="Times New Roman" pitchFamily="18" charset="0"/>
              </a:rPr>
              <a:t>2020 </a:t>
            </a:r>
            <a:r>
              <a:rPr lang="uk-UA" sz="3600" dirty="0" err="1" smtClean="0">
                <a:solidFill>
                  <a:srgbClr val="000000"/>
                </a:solidFill>
                <a:effectLst>
                  <a:outerShdw blurRad="38100" dist="38100" dir="2700000" algn="tl">
                    <a:srgbClr val="C0C0C0"/>
                  </a:outerShdw>
                </a:effectLst>
                <a:latin typeface="Times New Roman" pitchFamily="18" charset="0"/>
                <a:cs typeface="Times New Roman" pitchFamily="18" charset="0"/>
              </a:rPr>
              <a:t>н.р</a:t>
            </a:r>
            <a:r>
              <a:rPr lang="uk-UA" sz="3600" dirty="0" smtClean="0">
                <a:solidFill>
                  <a:srgbClr val="000000"/>
                </a:solidFill>
                <a:effectLst>
                  <a:outerShdw blurRad="38100" dist="38100" dir="2700000" algn="tl">
                    <a:srgbClr val="C0C0C0"/>
                  </a:outerShdw>
                </a:effectLst>
                <a:latin typeface="Times New Roman" pitchFamily="18" charset="0"/>
                <a:cs typeface="Times New Roman" pitchFamily="18" charset="0"/>
              </a:rPr>
              <a:t>.:</a:t>
            </a:r>
            <a:r>
              <a:rPr lang="en-US" sz="3600" dirty="0" smtClean="0">
                <a:latin typeface="Times New Roman" pitchFamily="18" charset="0"/>
                <a:cs typeface="Times New Roman" pitchFamily="18" charset="0"/>
              </a:rPr>
              <a:t> </a:t>
            </a:r>
            <a:endParaRPr lang="ru-RU" sz="3600" dirty="0">
              <a:latin typeface="Times New Roman" pitchFamily="18" charset="0"/>
              <a:cs typeface="Times New Roman" pitchFamily="18" charset="0"/>
            </a:endParaRPr>
          </a:p>
        </p:txBody>
      </p:sp>
      <p:sp>
        <p:nvSpPr>
          <p:cNvPr id="3" name="Содержимое 2"/>
          <p:cNvSpPr>
            <a:spLocks noGrp="1"/>
          </p:cNvSpPr>
          <p:nvPr>
            <p:ph idx="1"/>
          </p:nvPr>
        </p:nvSpPr>
        <p:spPr/>
        <p:txBody>
          <a:bodyPr>
            <a:normAutofit fontScale="92500" lnSpcReduction="20000"/>
          </a:bodyPr>
          <a:lstStyle/>
          <a:p>
            <a:pPr lvl="0"/>
            <a:endParaRPr lang="uk-UA" sz="1800" dirty="0" smtClean="0"/>
          </a:p>
          <a:p>
            <a:pPr lvl="0">
              <a:lnSpc>
                <a:spcPct val="115000"/>
              </a:lnSpc>
              <a:buFont typeface="+mj-lt"/>
              <a:buAutoNum type="arabicPeriod"/>
            </a:pPr>
            <a:r>
              <a:rPr lang="uk-UA" sz="2600" dirty="0">
                <a:latin typeface="Times New Roman"/>
                <a:ea typeface="Times New Roman"/>
                <a:cs typeface="Times New Roman"/>
              </a:rPr>
              <a:t>Конкурсна програма «Права дитини важливо знати» </a:t>
            </a:r>
            <a:endParaRPr lang="ru-RU" sz="2600" dirty="0">
              <a:ea typeface="Times New Roman"/>
              <a:cs typeface="Times New Roman"/>
            </a:endParaRPr>
          </a:p>
          <a:p>
            <a:pPr lvl="0">
              <a:lnSpc>
                <a:spcPct val="115000"/>
              </a:lnSpc>
              <a:buFont typeface="+mj-lt"/>
              <a:buAutoNum type="arabicPeriod"/>
            </a:pPr>
            <a:r>
              <a:rPr lang="uk-UA" sz="2600" dirty="0" err="1">
                <a:latin typeface="Times New Roman"/>
                <a:ea typeface="Times New Roman"/>
                <a:cs typeface="Times New Roman"/>
              </a:rPr>
              <a:t>Єд.кл.год</a:t>
            </a:r>
            <a:r>
              <a:rPr lang="uk-UA" sz="2600" dirty="0">
                <a:latin typeface="Times New Roman"/>
                <a:ea typeface="Times New Roman"/>
                <a:cs typeface="Times New Roman"/>
              </a:rPr>
              <a:t> «Я – громадянин України!» </a:t>
            </a:r>
            <a:endParaRPr lang="ru-RU" sz="2600" dirty="0">
              <a:ea typeface="Times New Roman"/>
              <a:cs typeface="Times New Roman"/>
            </a:endParaRPr>
          </a:p>
          <a:p>
            <a:pPr lvl="0">
              <a:lnSpc>
                <a:spcPct val="115000"/>
              </a:lnSpc>
              <a:buFont typeface="+mj-lt"/>
              <a:buAutoNum type="arabicPeriod"/>
            </a:pPr>
            <a:r>
              <a:rPr lang="uk-UA" sz="2600" dirty="0">
                <a:latin typeface="Times New Roman"/>
                <a:ea typeface="Times New Roman"/>
                <a:cs typeface="Times New Roman"/>
              </a:rPr>
              <a:t>Виставка  малюнків «Новорічні дива» 1-2 </a:t>
            </a:r>
            <a:r>
              <a:rPr lang="uk-UA" sz="2600" dirty="0" err="1">
                <a:latin typeface="Times New Roman"/>
                <a:ea typeface="Times New Roman"/>
                <a:cs typeface="Times New Roman"/>
              </a:rPr>
              <a:t>кл</a:t>
            </a:r>
            <a:r>
              <a:rPr lang="uk-UA" sz="2600" dirty="0">
                <a:latin typeface="Times New Roman"/>
                <a:ea typeface="Times New Roman"/>
                <a:cs typeface="Times New Roman"/>
              </a:rPr>
              <a:t>. </a:t>
            </a:r>
            <a:endParaRPr lang="ru-RU" sz="2600" dirty="0">
              <a:ea typeface="Times New Roman"/>
              <a:cs typeface="Times New Roman"/>
            </a:endParaRPr>
          </a:p>
          <a:p>
            <a:pPr lvl="0">
              <a:lnSpc>
                <a:spcPct val="115000"/>
              </a:lnSpc>
              <a:buFont typeface="+mj-lt"/>
              <a:buAutoNum type="arabicPeriod"/>
            </a:pPr>
            <a:r>
              <a:rPr lang="uk-UA" sz="2600" spc="-10" dirty="0">
                <a:latin typeface="Times New Roman"/>
                <a:ea typeface="Times New Roman"/>
                <a:cs typeface="Times New Roman"/>
              </a:rPr>
              <a:t>Виставка  новорічних стіннівок  3-4 </a:t>
            </a:r>
            <a:r>
              <a:rPr lang="uk-UA" sz="2600" spc="-10" dirty="0" err="1">
                <a:latin typeface="Times New Roman"/>
                <a:ea typeface="Times New Roman"/>
                <a:cs typeface="Times New Roman"/>
              </a:rPr>
              <a:t>кл</a:t>
            </a:r>
            <a:r>
              <a:rPr lang="uk-UA" sz="2600" spc="-10" dirty="0">
                <a:latin typeface="Times New Roman"/>
                <a:ea typeface="Times New Roman"/>
                <a:cs typeface="Times New Roman"/>
              </a:rPr>
              <a:t>. «Новорічні дива»! </a:t>
            </a:r>
            <a:endParaRPr lang="ru-RU" sz="2600" dirty="0">
              <a:ea typeface="Times New Roman"/>
              <a:cs typeface="Times New Roman"/>
            </a:endParaRPr>
          </a:p>
          <a:p>
            <a:pPr lvl="0">
              <a:lnSpc>
                <a:spcPct val="115000"/>
              </a:lnSpc>
              <a:buFont typeface="+mj-lt"/>
              <a:buAutoNum type="arabicPeriod"/>
            </a:pPr>
            <a:r>
              <a:rPr lang="uk-UA" sz="2600" spc="-10" dirty="0">
                <a:latin typeface="Times New Roman"/>
                <a:ea typeface="Times New Roman"/>
                <a:cs typeface="Times New Roman"/>
              </a:rPr>
              <a:t>Презентація проекту «Україна - моя Батьківщина» </a:t>
            </a:r>
            <a:r>
              <a:rPr lang="uk-UA" sz="2600" dirty="0">
                <a:latin typeface="Times New Roman"/>
                <a:ea typeface="Times New Roman"/>
                <a:cs typeface="Times New Roman"/>
              </a:rPr>
              <a:t>учнями 1-Б класу, </a:t>
            </a:r>
            <a:r>
              <a:rPr lang="uk-UA" sz="2600" dirty="0" err="1">
                <a:latin typeface="Times New Roman"/>
                <a:ea typeface="Times New Roman"/>
                <a:cs typeface="Times New Roman"/>
              </a:rPr>
              <a:t>кл.кер</a:t>
            </a:r>
            <a:r>
              <a:rPr lang="uk-UA" sz="2600" dirty="0">
                <a:latin typeface="Times New Roman"/>
                <a:ea typeface="Times New Roman"/>
                <a:cs typeface="Times New Roman"/>
              </a:rPr>
              <a:t>. Жиленко Н.А</a:t>
            </a:r>
            <a:r>
              <a:rPr lang="uk-UA" sz="2600" dirty="0" smtClean="0">
                <a:latin typeface="Times New Roman"/>
                <a:ea typeface="Times New Roman"/>
                <a:cs typeface="Times New Roman"/>
              </a:rPr>
              <a:t>.</a:t>
            </a:r>
            <a:endParaRPr lang="ru-RU" sz="2600" dirty="0">
              <a:ea typeface="Times New Roman"/>
              <a:cs typeface="Times New Roman"/>
            </a:endParaRPr>
          </a:p>
          <a:p>
            <a:pPr lvl="0">
              <a:lnSpc>
                <a:spcPct val="115000"/>
              </a:lnSpc>
              <a:buFont typeface="+mj-lt"/>
              <a:buAutoNum type="arabicPeriod"/>
            </a:pPr>
            <a:r>
              <a:rPr lang="uk-UA" sz="2600" dirty="0">
                <a:latin typeface="Times New Roman"/>
                <a:ea typeface="Times New Roman"/>
                <a:cs typeface="Times New Roman"/>
              </a:rPr>
              <a:t>Презентація досліджень загальношкільного проекту «Збережи життя і здоров’я» учнями 4-Б класу (</a:t>
            </a:r>
            <a:r>
              <a:rPr lang="uk-UA" sz="2600" dirty="0" err="1">
                <a:latin typeface="Times New Roman"/>
                <a:ea typeface="Times New Roman"/>
                <a:cs typeface="Times New Roman"/>
              </a:rPr>
              <a:t>кл</a:t>
            </a:r>
            <a:r>
              <a:rPr lang="uk-UA" sz="2600" dirty="0">
                <a:latin typeface="Times New Roman"/>
                <a:ea typeface="Times New Roman"/>
                <a:cs typeface="Times New Roman"/>
              </a:rPr>
              <a:t>. кер. </a:t>
            </a:r>
            <a:r>
              <a:rPr lang="uk-UA" sz="2600" dirty="0" err="1">
                <a:latin typeface="Times New Roman"/>
                <a:ea typeface="Times New Roman"/>
                <a:cs typeface="Times New Roman"/>
              </a:rPr>
              <a:t>Галущенко</a:t>
            </a:r>
            <a:r>
              <a:rPr lang="uk-UA" sz="2600" dirty="0">
                <a:latin typeface="Times New Roman"/>
                <a:ea typeface="Times New Roman"/>
                <a:cs typeface="Times New Roman"/>
              </a:rPr>
              <a:t> В.А.) </a:t>
            </a:r>
            <a:endParaRPr lang="ru-RU" sz="2600" dirty="0">
              <a:ea typeface="Times New Roman"/>
              <a:cs typeface="Times New Roman"/>
            </a:endParaRPr>
          </a:p>
          <a:p>
            <a:pPr lvl="0">
              <a:lnSpc>
                <a:spcPct val="115000"/>
              </a:lnSpc>
              <a:spcAft>
                <a:spcPts val="1000"/>
              </a:spcAft>
              <a:buFont typeface="+mj-lt"/>
              <a:buAutoNum type="arabicPeriod"/>
            </a:pPr>
            <a:r>
              <a:rPr lang="uk-UA" sz="2600" dirty="0">
                <a:latin typeface="Times New Roman"/>
                <a:ea typeface="Times New Roman"/>
                <a:cs typeface="Times New Roman"/>
              </a:rPr>
              <a:t>Тиждень Новорічних ранків. </a:t>
            </a:r>
            <a:endParaRPr lang="ru-RU" sz="2600" dirty="0">
              <a:ea typeface="Times New Roman"/>
              <a:cs typeface="Times New Roman"/>
            </a:endParaRPr>
          </a:p>
          <a:p>
            <a:pPr marL="0" indent="0">
              <a:buNone/>
            </a:pPr>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60648"/>
            <a:ext cx="8229600" cy="1080120"/>
          </a:xfrm>
        </p:spPr>
        <p:txBody>
          <a:bodyPr>
            <a:noAutofit/>
          </a:bodyPr>
          <a:lstStyle/>
          <a:p>
            <a:r>
              <a:rPr lang="uk-UA" sz="2400" b="1" dirty="0">
                <a:latin typeface="Times New Roman" panose="02020603050405020304" pitchFamily="18" charset="0"/>
                <a:cs typeface="Times New Roman" panose="02020603050405020304" pitchFamily="18" charset="0"/>
              </a:rPr>
              <a:t>М</a:t>
            </a:r>
            <a:r>
              <a:rPr lang="uk-UA" sz="2400" b="1" dirty="0" smtClean="0">
                <a:latin typeface="Times New Roman" panose="02020603050405020304" pitchFamily="18" charset="0"/>
                <a:cs typeface="Times New Roman" panose="02020603050405020304" pitchFamily="18" charset="0"/>
              </a:rPr>
              <a:t>ісячник </a:t>
            </a:r>
            <a:r>
              <a:rPr lang="uk-UA" sz="2400" b="1" dirty="0">
                <a:latin typeface="Times New Roman" panose="02020603050405020304" pitchFamily="18" charset="0"/>
                <a:cs typeface="Times New Roman" panose="02020603050405020304" pitchFamily="18" charset="0"/>
              </a:rPr>
              <a:t>МОРАЛЬНО-ПРАВОВОГО </a:t>
            </a:r>
            <a:r>
              <a:rPr lang="uk-UA" sz="2400" b="1" dirty="0" smtClean="0">
                <a:latin typeface="Times New Roman" panose="02020603050405020304" pitchFamily="18" charset="0"/>
                <a:cs typeface="Times New Roman" panose="02020603050405020304" pitchFamily="18" charset="0"/>
              </a:rPr>
              <a:t>ВИХОВАННЯ.</a:t>
            </a:r>
            <a:br>
              <a:rPr lang="uk-UA" sz="2400" b="1" dirty="0" smtClean="0">
                <a:latin typeface="Times New Roman" panose="02020603050405020304" pitchFamily="18" charset="0"/>
                <a:cs typeface="Times New Roman" panose="02020603050405020304" pitchFamily="18" charset="0"/>
              </a:rPr>
            </a:br>
            <a:r>
              <a:rPr lang="uk-UA" sz="2400" dirty="0" smtClean="0">
                <a:latin typeface="Times New Roman" panose="02020603050405020304" pitchFamily="18" charset="0"/>
                <a:cs typeface="Times New Roman" panose="02020603050405020304" pitchFamily="18" charset="0"/>
              </a:rPr>
              <a:t> Виховна година  </a:t>
            </a:r>
            <a:r>
              <a:rPr lang="uk-UA" sz="2400" dirty="0">
                <a:latin typeface="Times New Roman" panose="02020603050405020304" pitchFamily="18" charset="0"/>
                <a:cs typeface="Times New Roman" panose="02020603050405020304" pitchFamily="18" charset="0"/>
              </a:rPr>
              <a:t>«Знай свої права,  дитино!»</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pic>
        <p:nvPicPr>
          <p:cNvPr id="3" name="Рисунок 2" descr="E:\Мои файлы\Школа 2\Фото відео\права\IMG-624e324278d692cb5a862a382908c1b9-V.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304925"/>
            <a:ext cx="3528392" cy="2628131"/>
          </a:xfrm>
          <a:prstGeom prst="rect">
            <a:avLst/>
          </a:prstGeom>
          <a:noFill/>
          <a:ln>
            <a:noFill/>
          </a:ln>
        </p:spPr>
      </p:pic>
      <p:pic>
        <p:nvPicPr>
          <p:cNvPr id="4" name="Рисунок 3" descr="E:\Мои файлы\Школа 2\Фото відео\права\IMG-36bba71b2f57569c0cdbc1210e81f026-V.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383336"/>
            <a:ext cx="3960440" cy="3053776"/>
          </a:xfrm>
          <a:prstGeom prst="rect">
            <a:avLst/>
          </a:prstGeom>
          <a:noFill/>
          <a:ln>
            <a:noFill/>
          </a:ln>
        </p:spPr>
      </p:pic>
      <p:pic>
        <p:nvPicPr>
          <p:cNvPr id="5" name="Рисунок 4" descr="E:\Мои файлы\Школа 2\Фото відео\права\IMG-5ac1f833c0bc67f659bd5b826ac80440-V.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7724" y="3212976"/>
            <a:ext cx="4608512" cy="3384376"/>
          </a:xfrm>
          <a:prstGeom prst="rect">
            <a:avLst/>
          </a:prstGeom>
          <a:noFill/>
          <a:ln>
            <a:noFill/>
          </a:ln>
        </p:spPr>
      </p:pic>
    </p:spTree>
    <p:extLst>
      <p:ext uri="{BB962C8B-B14F-4D97-AF65-F5344CB8AC3E}">
        <p14:creationId xmlns:p14="http://schemas.microsoft.com/office/powerpoint/2010/main" val="2947353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latin typeface="Times New Roman" panose="02020603050405020304" pitchFamily="18" charset="0"/>
                <a:cs typeface="Times New Roman" panose="02020603050405020304" pitchFamily="18" charset="0"/>
              </a:rPr>
              <a:t>М</a:t>
            </a:r>
            <a:r>
              <a:rPr lang="uk-UA" dirty="0" smtClean="0">
                <a:latin typeface="Times New Roman" panose="02020603050405020304" pitchFamily="18" charset="0"/>
                <a:cs typeface="Times New Roman" panose="02020603050405020304" pitchFamily="18" charset="0"/>
              </a:rPr>
              <a:t>іський конкурс  </a:t>
            </a:r>
            <a:r>
              <a:rPr lang="uk-UA" dirty="0">
                <a:latin typeface="Times New Roman" panose="02020603050405020304" pitchFamily="18" charset="0"/>
                <a:cs typeface="Times New Roman" panose="02020603050405020304" pitchFamily="18" charset="0"/>
              </a:rPr>
              <a:t>«Новорічна композиція».</a:t>
            </a:r>
            <a:endParaRPr lang="ru-RU" dirty="0">
              <a:latin typeface="Times New Roman" panose="02020603050405020304" pitchFamily="18" charset="0"/>
              <a:cs typeface="Times New Roman" panose="02020603050405020304" pitchFamily="18" charset="0"/>
            </a:endParaRPr>
          </a:p>
        </p:txBody>
      </p:sp>
      <p:pic>
        <p:nvPicPr>
          <p:cNvPr id="3" name="Рисунок 2" descr="E:\Мои файлы\Школа 2\Фото відео\новорічна комп\IMG_20201202_13270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700808"/>
            <a:ext cx="2664296" cy="3816424"/>
          </a:xfrm>
          <a:prstGeom prst="rect">
            <a:avLst/>
          </a:prstGeom>
          <a:noFill/>
          <a:ln>
            <a:noFill/>
          </a:ln>
        </p:spPr>
      </p:pic>
      <p:pic>
        <p:nvPicPr>
          <p:cNvPr id="4" name="Рисунок 3" descr="E:\Мои файлы\Школа 2\Фото відео\новорічна комп\IMG_20201202_13251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7883" y="1735087"/>
            <a:ext cx="2520280" cy="3782145"/>
          </a:xfrm>
          <a:prstGeom prst="rect">
            <a:avLst/>
          </a:prstGeom>
          <a:noFill/>
          <a:ln>
            <a:noFill/>
          </a:ln>
        </p:spPr>
      </p:pic>
      <p:pic>
        <p:nvPicPr>
          <p:cNvPr id="5" name="Рисунок 4" descr="E:\Мои файлы\Школа 2\Фото відео\новорічна комп\IMG_20201202_13254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1700253"/>
            <a:ext cx="3024336" cy="2484573"/>
          </a:xfrm>
          <a:prstGeom prst="rect">
            <a:avLst/>
          </a:prstGeom>
          <a:noFill/>
          <a:ln>
            <a:noFill/>
          </a:ln>
        </p:spPr>
      </p:pic>
    </p:spTree>
    <p:extLst>
      <p:ext uri="{BB962C8B-B14F-4D97-AF65-F5344CB8AC3E}">
        <p14:creationId xmlns:p14="http://schemas.microsoft.com/office/powerpoint/2010/main" val="1479674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dirty="0">
                <a:latin typeface="Times New Roman" panose="02020603050405020304" pitchFamily="18" charset="0"/>
                <a:cs typeface="Times New Roman" panose="02020603050405020304" pitchFamily="18" charset="0"/>
              </a:rPr>
              <a:t>В</a:t>
            </a:r>
            <a:r>
              <a:rPr lang="uk-UA" dirty="0" smtClean="0">
                <a:latin typeface="Times New Roman" panose="02020603050405020304" pitchFamily="18" charset="0"/>
                <a:cs typeface="Times New Roman" panose="02020603050405020304" pitchFamily="18" charset="0"/>
              </a:rPr>
              <a:t>иставка </a:t>
            </a:r>
            <a:r>
              <a:rPr lang="uk-UA" dirty="0">
                <a:latin typeface="Times New Roman" panose="02020603050405020304" pitchFamily="18" charset="0"/>
                <a:cs typeface="Times New Roman" panose="02020603050405020304" pitchFamily="18" charset="0"/>
              </a:rPr>
              <a:t>малюнків «Новорічні дива». </a:t>
            </a:r>
            <a:endParaRPr lang="ru-RU" dirty="0">
              <a:latin typeface="Times New Roman" panose="02020603050405020304" pitchFamily="18" charset="0"/>
              <a:cs typeface="Times New Roman" panose="02020603050405020304" pitchFamily="18" charset="0"/>
            </a:endParaRPr>
          </a:p>
        </p:txBody>
      </p:sp>
      <p:pic>
        <p:nvPicPr>
          <p:cNvPr id="3" name="Рисунок 2" descr="E:\Мои файлы\Школа 2\Фото відео\малюнки\IMG_20201208_09085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45615"/>
            <a:ext cx="3384376" cy="2681677"/>
          </a:xfrm>
          <a:prstGeom prst="rect">
            <a:avLst/>
          </a:prstGeom>
          <a:noFill/>
          <a:ln>
            <a:noFill/>
          </a:ln>
        </p:spPr>
      </p:pic>
      <p:pic>
        <p:nvPicPr>
          <p:cNvPr id="4" name="Рисунок 3" descr="F:\фото\130804320_392148672052115_1784698591291326923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1127884"/>
            <a:ext cx="3352800" cy="2517140"/>
          </a:xfrm>
          <a:prstGeom prst="rect">
            <a:avLst/>
          </a:prstGeom>
          <a:noFill/>
          <a:ln>
            <a:noFill/>
          </a:ln>
        </p:spPr>
      </p:pic>
      <p:pic>
        <p:nvPicPr>
          <p:cNvPr id="5" name="Рисунок 4" descr="C:\Users\Анжелика\Desktop\фото\новый год\130719386_829904197846224_13941651271389873_o.jpg"/>
          <p:cNvPicPr/>
          <p:nvPr/>
        </p:nvPicPr>
        <p:blipFill>
          <a:blip r:embed="rId4">
            <a:extLst>
              <a:ext uri="{28A0092B-C50C-407E-A947-70E740481C1C}">
                <a14:useLocalDpi xmlns:a14="http://schemas.microsoft.com/office/drawing/2010/main" val="0"/>
              </a:ext>
            </a:extLst>
          </a:blip>
          <a:srcRect/>
          <a:stretch>
            <a:fillRect/>
          </a:stretch>
        </p:blipFill>
        <p:spPr bwMode="auto">
          <a:xfrm rot="21265496">
            <a:off x="712711" y="3645024"/>
            <a:ext cx="3528392" cy="3012074"/>
          </a:xfrm>
          <a:prstGeom prst="rect">
            <a:avLst/>
          </a:prstGeom>
          <a:noFill/>
          <a:ln>
            <a:noFill/>
          </a:ln>
        </p:spPr>
      </p:pic>
      <p:pic>
        <p:nvPicPr>
          <p:cNvPr id="6" name="Рисунок 5" descr="F:\фото\131141823_392148715385444_3795958802456123576_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70148">
            <a:off x="4427984" y="3645024"/>
            <a:ext cx="4032448" cy="2880320"/>
          </a:xfrm>
          <a:prstGeom prst="rect">
            <a:avLst/>
          </a:prstGeom>
          <a:noFill/>
          <a:ln>
            <a:noFill/>
          </a:ln>
        </p:spPr>
      </p:pic>
    </p:spTree>
    <p:extLst>
      <p:ext uri="{BB962C8B-B14F-4D97-AF65-F5344CB8AC3E}">
        <p14:creationId xmlns:p14="http://schemas.microsoft.com/office/powerpoint/2010/main" val="599131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8662" y="274638"/>
            <a:ext cx="7215238" cy="1143000"/>
          </a:xfrm>
        </p:spPr>
        <p:style>
          <a:lnRef idx="1">
            <a:schemeClr val="accent6"/>
          </a:lnRef>
          <a:fillRef idx="2">
            <a:schemeClr val="accent6"/>
          </a:fillRef>
          <a:effectRef idx="1">
            <a:schemeClr val="accent6"/>
          </a:effectRef>
          <a:fontRef idx="minor">
            <a:schemeClr val="dk1"/>
          </a:fontRef>
        </p:style>
        <p:txBody>
          <a:bodyPr>
            <a:normAutofit/>
          </a:bodyPr>
          <a:lstStyle/>
          <a:p>
            <a:r>
              <a:rPr lang="uk-UA" sz="3200" b="1" dirty="0" smtClean="0">
                <a:latin typeface="Times New Roman" pitchFamily="18" charset="0"/>
                <a:cs typeface="Times New Roman" pitchFamily="18" charset="0"/>
              </a:rPr>
              <a:t>СІЧЕНЬ</a:t>
            </a:r>
            <a:br>
              <a:rPr lang="uk-UA" sz="3200" b="1" dirty="0" smtClean="0">
                <a:latin typeface="Times New Roman" pitchFamily="18" charset="0"/>
                <a:cs typeface="Times New Roman" pitchFamily="18" charset="0"/>
              </a:rPr>
            </a:br>
            <a:r>
              <a:rPr lang="uk-UA" sz="3200" b="1" dirty="0" smtClean="0">
                <a:latin typeface="Times New Roman" pitchFamily="18" charset="0"/>
                <a:cs typeface="Times New Roman" pitchFamily="18" charset="0"/>
              </a:rPr>
              <a:t>«Містечко майстрів»</a:t>
            </a:r>
            <a:endParaRPr lang="ru-RU" sz="3200" b="1" dirty="0">
              <a:latin typeface="Times New Roman" pitchFamily="18" charset="0"/>
              <a:cs typeface="Times New Roman" pitchFamily="18" charset="0"/>
            </a:endParaRPr>
          </a:p>
        </p:txBody>
      </p:sp>
      <p:pic>
        <p:nvPicPr>
          <p:cNvPr id="4" name="Picture 2" descr="D:\ПЕДАГОГ-ОРГАНІЗАТОР\РАМКИ, КАРТИНКИ, РОЗМАЛЬОВКИ\рисунки\1287230859_kuznec-schastya.jpg"/>
          <p:cNvPicPr>
            <a:picLocks noGrp="1" noChangeAspect="1" noChangeArrowheads="1"/>
          </p:cNvPicPr>
          <p:nvPr>
            <p:ph idx="1"/>
          </p:nvPr>
        </p:nvPicPr>
        <p:blipFill>
          <a:blip r:embed="rId2" cstate="print"/>
          <a:stretch>
            <a:fillRect/>
          </a:stretch>
        </p:blipFill>
        <p:spPr>
          <a:xfrm>
            <a:off x="2842062" y="1600200"/>
            <a:ext cx="3459876" cy="4525963"/>
          </a:xfrm>
          <a:prstGeom prst="roundRect">
            <a:avLst>
              <a:gd name="adj" fmla="val 16667"/>
            </a:avLst>
          </a:prstGeom>
          <a:ln/>
        </p:spPr>
        <p:style>
          <a:lnRef idx="1">
            <a:schemeClr val="accent6"/>
          </a:lnRef>
          <a:fillRef idx="2">
            <a:schemeClr val="accent6"/>
          </a:fillRef>
          <a:effectRef idx="1">
            <a:schemeClr val="accent6"/>
          </a:effectRef>
          <a:fontRef idx="minor">
            <a:schemeClr val="dk1"/>
          </a:fontRef>
        </p:style>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Autofit/>
          </a:bodyPr>
          <a:lstStyle/>
          <a:p>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ru-RU" sz="2800" dirty="0" err="1" smtClean="0">
                <a:latin typeface="Times New Roman" pitchFamily="18" charset="0"/>
                <a:cs typeface="Times New Roman" pitchFamily="18" charset="0"/>
              </a:rPr>
              <a:t>Лютий</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r>
              <a:rPr lang="uk-UA" sz="2800" i="1" dirty="0" smtClean="0">
                <a:latin typeface="Times New Roman" pitchFamily="18" charset="0"/>
                <a:cs typeface="Times New Roman" pitchFamily="18" charset="0"/>
              </a:rPr>
              <a:t> «Острів здоров'я»</a:t>
            </a:r>
            <a:r>
              <a:rPr lang="ru-RU" sz="2800" dirty="0" smtClean="0">
                <a:latin typeface="Times New Roman" pitchFamily="18" charset="0"/>
                <a:cs typeface="Times New Roman" pitchFamily="18" charset="0"/>
              </a:rPr>
              <a:t/>
            </a:r>
            <a:br>
              <a:rPr lang="ru-RU" sz="2800" dirty="0" smtClean="0">
                <a:latin typeface="Times New Roman" pitchFamily="18" charset="0"/>
                <a:cs typeface="Times New Roman" pitchFamily="18" charset="0"/>
              </a:rPr>
            </a:br>
            <a:endParaRPr lang="ru-RU" sz="2800" dirty="0">
              <a:latin typeface="Times New Roman" pitchFamily="18" charset="0"/>
              <a:cs typeface="Times New Roman" pitchFamily="18" charset="0"/>
            </a:endParaRPr>
          </a:p>
        </p:txBody>
      </p:sp>
      <p:pic>
        <p:nvPicPr>
          <p:cNvPr id="4" name="Picture 8" descr="D:\ПЕДАГОГ-ОРГАНІЗАТОР\ВЕСЕЛКОВА КРАЇНА\стенд веселкової країни\67487.jpg"/>
          <p:cNvPicPr>
            <a:picLocks noGrp="1" noChangeAspect="1" noChangeArrowheads="1"/>
          </p:cNvPicPr>
          <p:nvPr>
            <p:ph idx="1"/>
          </p:nvPr>
        </p:nvPicPr>
        <p:blipFill>
          <a:blip r:embed="rId2" cstate="print"/>
          <a:srcRect/>
          <a:stretch>
            <a:fillRect/>
          </a:stretch>
        </p:blipFill>
        <p:spPr bwMode="auto">
          <a:xfrm>
            <a:off x="1857356" y="1436648"/>
            <a:ext cx="5143536" cy="506215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r>
              <a:rPr lang="uk-UA" dirty="0" smtClean="0">
                <a:latin typeface="Times New Roman" pitchFamily="18" charset="0"/>
                <a:cs typeface="Times New Roman" pitchFamily="18" charset="0"/>
              </a:rPr>
              <a:t/>
            </a:r>
            <a:br>
              <a:rPr lang="uk-UA" dirty="0" smtClean="0">
                <a:latin typeface="Times New Roman" pitchFamily="18" charset="0"/>
                <a:cs typeface="Times New Roman" pitchFamily="18" charset="0"/>
              </a:rPr>
            </a:br>
            <a:r>
              <a:rPr lang="uk-UA" dirty="0" smtClean="0">
                <a:latin typeface="Times New Roman" pitchFamily="18" charset="0"/>
                <a:cs typeface="Times New Roman" pitchFamily="18" charset="0"/>
              </a:rPr>
              <a:t>Проведені заходи у лютому 2021 р.</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p>
        </p:txBody>
      </p:sp>
      <p:sp>
        <p:nvSpPr>
          <p:cNvPr id="3" name="Содержимое 2"/>
          <p:cNvSpPr>
            <a:spLocks noGrp="1"/>
          </p:cNvSpPr>
          <p:nvPr>
            <p:ph idx="1"/>
          </p:nvPr>
        </p:nvSpPr>
        <p:spPr/>
        <p:txBody>
          <a:bodyPr>
            <a:normAutofit fontScale="77500" lnSpcReduction="20000"/>
          </a:bodyPr>
          <a:lstStyle/>
          <a:p>
            <a:pPr lvl="1">
              <a:buNone/>
            </a:pPr>
            <a:r>
              <a:rPr lang="uk-UA" sz="3600" dirty="0" smtClean="0">
                <a:latin typeface="Times New Roman" pitchFamily="18" charset="0"/>
                <a:cs typeface="Times New Roman" pitchFamily="18" charset="0"/>
              </a:rPr>
              <a:t>1. Конкурс  малюнків «Здоров’я очима дітей» </a:t>
            </a:r>
            <a:endParaRPr lang="ru-RU" sz="3600" dirty="0" smtClean="0">
              <a:latin typeface="Times New Roman" pitchFamily="18" charset="0"/>
              <a:cs typeface="Times New Roman" pitchFamily="18" charset="0"/>
            </a:endParaRPr>
          </a:p>
          <a:p>
            <a:pPr lvl="1">
              <a:buNone/>
            </a:pPr>
            <a:r>
              <a:rPr lang="uk-UA" sz="3600" dirty="0" smtClean="0">
                <a:latin typeface="Times New Roman" pitchFamily="18" charset="0"/>
                <a:cs typeface="Times New Roman" pitchFamily="18" charset="0"/>
              </a:rPr>
              <a:t>2. Усний  журнал «Здоров’я – наш скарб»</a:t>
            </a:r>
            <a:endParaRPr lang="ru-RU" sz="3600" dirty="0" smtClean="0">
              <a:latin typeface="Times New Roman" pitchFamily="18" charset="0"/>
              <a:cs typeface="Times New Roman" pitchFamily="18" charset="0"/>
            </a:endParaRPr>
          </a:p>
          <a:p>
            <a:pPr lvl="1">
              <a:buNone/>
            </a:pPr>
            <a:r>
              <a:rPr lang="uk-UA" sz="3600" dirty="0" smtClean="0">
                <a:latin typeface="Times New Roman" pitchFamily="18" charset="0"/>
                <a:cs typeface="Times New Roman" pitchFamily="18" charset="0"/>
              </a:rPr>
              <a:t>3. Вікторина «Я здоров</a:t>
            </a:r>
            <a:r>
              <a:rPr lang="ru-RU" sz="3600" dirty="0" smtClean="0">
                <a:latin typeface="Times New Roman" pitchFamily="18" charset="0"/>
                <a:cs typeface="Times New Roman" pitchFamily="18" charset="0"/>
              </a:rPr>
              <a:t>’</a:t>
            </a:r>
            <a:r>
              <a:rPr lang="uk-UA" sz="3600" dirty="0" smtClean="0">
                <a:latin typeface="Times New Roman" pitchFamily="18" charset="0"/>
                <a:cs typeface="Times New Roman" pitchFamily="18" charset="0"/>
              </a:rPr>
              <a:t>я бережу, сам собі допоможу» </a:t>
            </a:r>
            <a:endParaRPr lang="ru-RU" sz="3600" dirty="0" smtClean="0">
              <a:latin typeface="Times New Roman" pitchFamily="18" charset="0"/>
              <a:cs typeface="Times New Roman" pitchFamily="18" charset="0"/>
            </a:endParaRPr>
          </a:p>
          <a:p>
            <a:pPr lvl="1">
              <a:buNone/>
            </a:pPr>
            <a:r>
              <a:rPr lang="uk-UA" sz="3600" dirty="0" smtClean="0">
                <a:latin typeface="Times New Roman" pitchFamily="18" charset="0"/>
                <a:cs typeface="Times New Roman" pitchFamily="18" charset="0"/>
              </a:rPr>
              <a:t>4. Презентація досліджень «Острів здоров'я» проекту «Україна - моя Батьківщина» учнями 1 - В класу,  (</a:t>
            </a:r>
            <a:r>
              <a:rPr lang="uk-UA" sz="3600" dirty="0" err="1" smtClean="0">
                <a:latin typeface="Times New Roman" pitchFamily="18" charset="0"/>
                <a:cs typeface="Times New Roman" pitchFamily="18" charset="0"/>
              </a:rPr>
              <a:t>кл.кер</a:t>
            </a:r>
            <a:r>
              <a:rPr lang="uk-UA" sz="3600" dirty="0" smtClean="0">
                <a:latin typeface="Times New Roman" pitchFamily="18" charset="0"/>
                <a:cs typeface="Times New Roman" pitchFamily="18" charset="0"/>
              </a:rPr>
              <a:t> – Кваша О.О.)</a:t>
            </a:r>
            <a:endParaRPr lang="ru-RU" sz="3600" dirty="0" smtClean="0">
              <a:latin typeface="Times New Roman" pitchFamily="18" charset="0"/>
              <a:cs typeface="Times New Roman" pitchFamily="18" charset="0"/>
            </a:endParaRPr>
          </a:p>
          <a:p>
            <a:pPr lvl="1">
              <a:buNone/>
            </a:pPr>
            <a:r>
              <a:rPr lang="uk-UA" sz="3600" dirty="0" smtClean="0">
                <a:latin typeface="Times New Roman" pitchFamily="18" charset="0"/>
                <a:cs typeface="Times New Roman" pitchFamily="18" charset="0"/>
              </a:rPr>
              <a:t>5. Презентація досліджень проекту «Збережи життя і здоров'я» учнями 2 - А класу (класний керівник - Денисенко С.О.) </a:t>
            </a:r>
            <a:endParaRPr lang="ru-RU" sz="3600" dirty="0" smtClean="0">
              <a:latin typeface="Times New Roman" pitchFamily="18" charset="0"/>
              <a:cs typeface="Times New Roman" pitchFamily="18" charset="0"/>
            </a:endParaRPr>
          </a:p>
          <a:p>
            <a:pPr lvl="1">
              <a:buNone/>
            </a:pPr>
            <a:r>
              <a:rPr lang="uk-UA"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lvl="1">
              <a:buNone/>
            </a:pPr>
            <a:r>
              <a:rPr lang="uk-UA" dirty="0" smtClean="0"/>
              <a:t> </a:t>
            </a:r>
            <a:endParaRPr lang="ru-RU" dirty="0" smtClean="0"/>
          </a:p>
          <a:p>
            <a:endParaRPr lang="ru-RU"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00042"/>
            <a:ext cx="8229600" cy="1500198"/>
          </a:xfrm>
        </p:spPr>
        <p:txBody>
          <a:bodyPr>
            <a:normAutofit fontScale="90000"/>
          </a:bodyPr>
          <a:lstStyle/>
          <a:p>
            <a:r>
              <a:rPr lang="uk-UA" sz="1800" b="1" dirty="0" smtClean="0">
                <a:latin typeface="Times New Roman" pitchFamily="18" charset="0"/>
                <a:cs typeface="Times New Roman" pitchFamily="18" charset="0"/>
              </a:rPr>
              <a:t>Основа виховної роботи </a:t>
            </a:r>
            <a:br>
              <a:rPr lang="uk-UA" sz="1800" b="1" dirty="0" smtClean="0">
                <a:latin typeface="Times New Roman" pitchFamily="18" charset="0"/>
                <a:cs typeface="Times New Roman" pitchFamily="18" charset="0"/>
              </a:rPr>
            </a:br>
            <a:r>
              <a:rPr lang="uk-UA" sz="1800" b="1" dirty="0" smtClean="0">
                <a:latin typeface="Times New Roman" pitchFamily="18" charset="0"/>
                <a:cs typeface="Times New Roman" pitchFamily="18" charset="0"/>
              </a:rPr>
              <a:t> школи –</a:t>
            </a:r>
            <a:r>
              <a:rPr lang="en-US" sz="1800" b="1" dirty="0" smtClean="0">
                <a:latin typeface="Times New Roman" pitchFamily="18" charset="0"/>
                <a:cs typeface="Times New Roman" pitchFamily="18" charset="0"/>
              </a:rPr>
              <a:t> </a:t>
            </a:r>
            <a:r>
              <a:rPr lang="uk-UA" sz="1800" b="1" dirty="0" smtClean="0">
                <a:latin typeface="Times New Roman" pitchFamily="18" charset="0"/>
                <a:cs typeface="Times New Roman" pitchFamily="18" charset="0"/>
              </a:rPr>
              <a:t>місячники «Подорожі Веселковою країною»</a:t>
            </a:r>
            <a:br>
              <a:rPr lang="uk-UA" sz="1800" b="1" dirty="0" smtClean="0">
                <a:latin typeface="Times New Roman" pitchFamily="18" charset="0"/>
                <a:cs typeface="Times New Roman" pitchFamily="18" charset="0"/>
              </a:rPr>
            </a:br>
            <a:r>
              <a:rPr lang="uk-UA" sz="1800" b="1" dirty="0" smtClean="0">
                <a:latin typeface="Times New Roman" pitchFamily="18" charset="0"/>
                <a:cs typeface="Times New Roman" pitchFamily="18" charset="0"/>
              </a:rPr>
              <a:t>КАРТА ПОДОРОЖІ</a:t>
            </a:r>
            <a:r>
              <a:rPr lang="uk-UA" sz="1800" dirty="0" smtClean="0"/>
              <a:t> </a:t>
            </a:r>
            <a:r>
              <a:rPr lang="ru-RU" dirty="0" smtClean="0"/>
              <a:t/>
            </a:r>
            <a:br>
              <a:rPr lang="ru-RU" dirty="0" smtClean="0"/>
            </a:br>
            <a:endParaRPr lang="ru-RU" dirty="0"/>
          </a:p>
        </p:txBody>
      </p:sp>
      <p:pic>
        <p:nvPicPr>
          <p:cNvPr id="4" name="Picture 2"/>
          <p:cNvPicPr>
            <a:picLocks noGrp="1" noChangeAspect="1" noChangeArrowheads="1"/>
          </p:cNvPicPr>
          <p:nvPr>
            <p:ph idx="1"/>
          </p:nvPr>
        </p:nvPicPr>
        <p:blipFill>
          <a:blip r:embed="rId2"/>
          <a:srcRect l="4378" r="2631" b="3613"/>
          <a:stretch>
            <a:fillRect/>
          </a:stretch>
        </p:blipFill>
        <p:spPr bwMode="auto">
          <a:xfrm>
            <a:off x="142844" y="1428736"/>
            <a:ext cx="7594277" cy="4919761"/>
          </a:xfrm>
          <a:prstGeom prst="rect">
            <a:avLst/>
          </a:prstGeom>
          <a:noFill/>
          <a:ln w="9525">
            <a:noFill/>
            <a:miter lim="800000"/>
            <a:headEnd/>
            <a:tailEnd/>
          </a:ln>
        </p:spPr>
      </p:pic>
      <p:pic>
        <p:nvPicPr>
          <p:cNvPr id="5" name="Picture 3" descr="D:\ПЕДАГОГ-ОРГАНІЗАТОР\ВЕСЕЛКОВА КРАЇНА\стенд веселкової країни\1803353000246075690cda8eb33bf31c352673c90b.jpg"/>
          <p:cNvPicPr>
            <a:picLocks noChangeAspect="1" noChangeArrowheads="1"/>
          </p:cNvPicPr>
          <p:nvPr/>
        </p:nvPicPr>
        <p:blipFill>
          <a:blip r:embed="rId3" cstate="print"/>
          <a:srcRect/>
          <a:stretch>
            <a:fillRect/>
          </a:stretch>
        </p:blipFill>
        <p:spPr bwMode="auto">
          <a:xfrm>
            <a:off x="357158" y="1428736"/>
            <a:ext cx="1352020" cy="13385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4" descr="D:\ПЕДАГОГ-ОРГАНІЗАТОР\ВЕСЕЛКОВА КРАЇНА\стенд веселкової країни\36970_original.jpg"/>
          <p:cNvPicPr>
            <a:picLocks noChangeAspect="1" noChangeArrowheads="1"/>
          </p:cNvPicPr>
          <p:nvPr/>
        </p:nvPicPr>
        <p:blipFill>
          <a:blip r:embed="rId4" cstate="print"/>
          <a:srcRect/>
          <a:stretch>
            <a:fillRect/>
          </a:stretch>
        </p:blipFill>
        <p:spPr bwMode="auto">
          <a:xfrm>
            <a:off x="2143108" y="1142984"/>
            <a:ext cx="1387582" cy="134599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Прямоугольник с двумя скругленными противолежащими углами 7"/>
          <p:cNvSpPr/>
          <p:nvPr/>
        </p:nvSpPr>
        <p:spPr>
          <a:xfrm>
            <a:off x="357158" y="2500306"/>
            <a:ext cx="1295400" cy="431800"/>
          </a:xfrm>
          <a:prstGeom prst="round2Diag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uk-UA" sz="1000" b="1" dirty="0">
              <a:latin typeface="Times New Roman" pitchFamily="18" charset="0"/>
              <a:cs typeface="Times New Roman" pitchFamily="18" charset="0"/>
            </a:endParaRPr>
          </a:p>
          <a:p>
            <a:pPr algn="ctr">
              <a:defRPr/>
            </a:pPr>
            <a:endParaRPr lang="uk-UA" sz="1000" b="1" dirty="0">
              <a:latin typeface="Times New Roman" pitchFamily="18" charset="0"/>
              <a:cs typeface="Times New Roman" pitchFamily="18" charset="0"/>
            </a:endParaRPr>
          </a:p>
          <a:p>
            <a:pPr algn="ctr">
              <a:defRPr/>
            </a:pPr>
            <a:r>
              <a:rPr lang="uk-UA" sz="800" b="1" dirty="0">
                <a:latin typeface="Times New Roman" pitchFamily="18" charset="0"/>
                <a:cs typeface="Times New Roman" pitchFamily="18" charset="0"/>
              </a:rPr>
              <a:t>Вересень</a:t>
            </a:r>
          </a:p>
          <a:p>
            <a:pPr algn="ctr">
              <a:defRPr/>
            </a:pPr>
            <a:r>
              <a:rPr lang="uk-UA" sz="800" dirty="0" err="1">
                <a:latin typeface="Times New Roman" pitchFamily="18" charset="0"/>
                <a:cs typeface="Times New Roman" pitchFamily="18" charset="0"/>
              </a:rPr>
              <a:t>“Галявина</a:t>
            </a:r>
            <a:r>
              <a:rPr lang="uk-UA" sz="800" dirty="0">
                <a:latin typeface="Times New Roman" pitchFamily="18" charset="0"/>
                <a:cs typeface="Times New Roman" pitchFamily="18" charset="0"/>
              </a:rPr>
              <a:t> живого і </a:t>
            </a:r>
            <a:r>
              <a:rPr lang="uk-UA" sz="800" dirty="0" err="1">
                <a:latin typeface="Times New Roman" pitchFamily="18" charset="0"/>
                <a:cs typeface="Times New Roman" pitchFamily="18" charset="0"/>
              </a:rPr>
              <a:t>прекрасного”</a:t>
            </a:r>
            <a:r>
              <a:rPr lang="uk-UA" sz="800" dirty="0"/>
              <a:t> </a:t>
            </a:r>
          </a:p>
          <a:p>
            <a:pPr algn="ctr">
              <a:defRPr/>
            </a:pPr>
            <a:endParaRPr lang="ru-RU" dirty="0"/>
          </a:p>
        </p:txBody>
      </p:sp>
      <p:sp>
        <p:nvSpPr>
          <p:cNvPr id="10" name="Прямоугольник с двумя скругленными противолежащими углами 9"/>
          <p:cNvSpPr/>
          <p:nvPr/>
        </p:nvSpPr>
        <p:spPr>
          <a:xfrm>
            <a:off x="2143108" y="2357430"/>
            <a:ext cx="1366837" cy="433387"/>
          </a:xfrm>
          <a:prstGeom prst="round2Diag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uk-UA" sz="1000" b="1" dirty="0">
                <a:latin typeface="Times New Roman" pitchFamily="18" charset="0"/>
                <a:cs typeface="Times New Roman" pitchFamily="18" charset="0"/>
              </a:rPr>
              <a:t>Жовтень</a:t>
            </a:r>
          </a:p>
          <a:p>
            <a:pPr algn="ctr">
              <a:defRPr/>
            </a:pPr>
            <a:r>
              <a:rPr lang="uk-UA" sz="1000" dirty="0" err="1">
                <a:latin typeface="Times New Roman" pitchFamily="18" charset="0"/>
                <a:cs typeface="Times New Roman" pitchFamily="18" charset="0"/>
              </a:rPr>
              <a:t>“Ріка</a:t>
            </a:r>
            <a:r>
              <a:rPr lang="uk-UA" sz="1000" dirty="0">
                <a:latin typeface="Times New Roman" pitchFamily="18" charset="0"/>
                <a:cs typeface="Times New Roman" pitchFamily="18" charset="0"/>
              </a:rPr>
              <a:t> </a:t>
            </a:r>
            <a:r>
              <a:rPr lang="uk-UA" sz="1000" dirty="0" err="1">
                <a:latin typeface="Times New Roman" pitchFamily="18" charset="0"/>
                <a:cs typeface="Times New Roman" pitchFamily="18" charset="0"/>
              </a:rPr>
              <a:t>знань”</a:t>
            </a:r>
            <a:r>
              <a:rPr lang="uk-UA" dirty="0"/>
              <a:t> </a:t>
            </a:r>
            <a:endParaRPr lang="ru-RU" dirty="0"/>
          </a:p>
        </p:txBody>
      </p:sp>
      <p:pic>
        <p:nvPicPr>
          <p:cNvPr id="11" name="Picture 5" descr="D:\ПЕДАГОГ-ОРГАНІЗАТОР\ВЕСЕЛКОВА КРАЇНА\стенд веселкової країни\6ggNEh_geo3.jpg"/>
          <p:cNvPicPr>
            <a:picLocks noChangeAspect="1" noChangeArrowheads="1"/>
          </p:cNvPicPr>
          <p:nvPr/>
        </p:nvPicPr>
        <p:blipFill>
          <a:blip r:embed="rId5" cstate="print"/>
          <a:srcRect/>
          <a:stretch>
            <a:fillRect/>
          </a:stretch>
        </p:blipFill>
        <p:spPr bwMode="auto">
          <a:xfrm>
            <a:off x="5143504" y="1285860"/>
            <a:ext cx="1362436" cy="121025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Прямоугольник с двумя скругленными противолежащими углами 13"/>
          <p:cNvSpPr/>
          <p:nvPr/>
        </p:nvSpPr>
        <p:spPr>
          <a:xfrm>
            <a:off x="5143504" y="2143116"/>
            <a:ext cx="1366838" cy="576263"/>
          </a:xfrm>
          <a:prstGeom prst="round2Diag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uk-UA" sz="1000" b="1" dirty="0">
                <a:latin typeface="Times New Roman" pitchFamily="18" charset="0"/>
                <a:cs typeface="Times New Roman" pitchFamily="18" charset="0"/>
              </a:rPr>
              <a:t>Листопад</a:t>
            </a:r>
          </a:p>
          <a:p>
            <a:pPr algn="ctr">
              <a:defRPr/>
            </a:pPr>
            <a:r>
              <a:rPr lang="uk-UA" sz="1000" dirty="0" err="1">
                <a:latin typeface="Times New Roman" pitchFamily="18" charset="0"/>
                <a:cs typeface="Times New Roman" pitchFamily="18" charset="0"/>
              </a:rPr>
              <a:t>“Джерело</a:t>
            </a:r>
            <a:r>
              <a:rPr lang="uk-UA" sz="1000" dirty="0">
                <a:latin typeface="Times New Roman" pitchFamily="18" charset="0"/>
                <a:cs typeface="Times New Roman" pitchFamily="18" charset="0"/>
              </a:rPr>
              <a:t> народної </a:t>
            </a:r>
            <a:r>
              <a:rPr lang="uk-UA" sz="1000" dirty="0" err="1">
                <a:latin typeface="Times New Roman" pitchFamily="18" charset="0"/>
                <a:cs typeface="Times New Roman" pitchFamily="18" charset="0"/>
              </a:rPr>
              <a:t>мудрості”</a:t>
            </a:r>
            <a:r>
              <a:rPr lang="uk-UA" dirty="0"/>
              <a:t> </a:t>
            </a:r>
            <a:endParaRPr lang="ru-RU" dirty="0"/>
          </a:p>
        </p:txBody>
      </p:sp>
      <p:pic>
        <p:nvPicPr>
          <p:cNvPr id="15" name="Picture 6" descr="D:\ПЕДАГОГ-ОРГАНІЗАТОР\ВЕСЕЛКОВА КРАЇНА\стенд веселкової країни\castel3.jpg"/>
          <p:cNvPicPr>
            <a:picLocks noChangeAspect="1" noChangeArrowheads="1"/>
          </p:cNvPicPr>
          <p:nvPr/>
        </p:nvPicPr>
        <p:blipFill>
          <a:blip r:embed="rId6" cstate="print"/>
          <a:srcRect/>
          <a:stretch>
            <a:fillRect/>
          </a:stretch>
        </p:blipFill>
        <p:spPr bwMode="auto">
          <a:xfrm>
            <a:off x="7072330" y="1214422"/>
            <a:ext cx="1270069" cy="128905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Прямоугольник с двумя скругленными противолежащими углами 15"/>
          <p:cNvSpPr/>
          <p:nvPr/>
        </p:nvSpPr>
        <p:spPr>
          <a:xfrm>
            <a:off x="7072330" y="2285992"/>
            <a:ext cx="1368425" cy="576262"/>
          </a:xfrm>
          <a:prstGeom prst="round2DiagRect">
            <a:avLst>
              <a:gd name="adj1" fmla="val 19873"/>
              <a:gd name="adj2" fmla="val 0"/>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uk-UA" sz="1000" b="1" dirty="0">
                <a:latin typeface="Times New Roman" pitchFamily="18" charset="0"/>
                <a:cs typeface="Times New Roman" pitchFamily="18" charset="0"/>
              </a:rPr>
              <a:t>Грудень</a:t>
            </a:r>
          </a:p>
          <a:p>
            <a:pPr algn="ctr">
              <a:defRPr/>
            </a:pPr>
            <a:r>
              <a:rPr lang="uk-UA" sz="1000" dirty="0" err="1">
                <a:latin typeface="Times New Roman" pitchFamily="18" charset="0"/>
                <a:cs typeface="Times New Roman" pitchFamily="18" charset="0"/>
              </a:rPr>
              <a:t>“Царство</a:t>
            </a:r>
            <a:r>
              <a:rPr lang="uk-UA" sz="1000" dirty="0">
                <a:latin typeface="Times New Roman" pitchFamily="18" charset="0"/>
                <a:cs typeface="Times New Roman" pitchFamily="18" charset="0"/>
              </a:rPr>
              <a:t> законів і </a:t>
            </a:r>
            <a:r>
              <a:rPr lang="uk-UA" sz="1000" dirty="0" err="1">
                <a:latin typeface="Times New Roman" pitchFamily="18" charset="0"/>
                <a:cs typeface="Times New Roman" pitchFamily="18" charset="0"/>
              </a:rPr>
              <a:t>прав”</a:t>
            </a:r>
            <a:r>
              <a:rPr lang="uk-UA" dirty="0"/>
              <a:t> </a:t>
            </a:r>
            <a:endParaRPr lang="ru-RU" dirty="0"/>
          </a:p>
        </p:txBody>
      </p:sp>
      <p:pic>
        <p:nvPicPr>
          <p:cNvPr id="17" name="Picture 7" descr="D:\ПЕДАГОГ-ОРГАНІЗАТОР\ВЕСЕЛКОВА КРАЇНА\стенд веселкової країни\1287230859_kuznec-schastya.jpg"/>
          <p:cNvPicPr>
            <a:picLocks noChangeAspect="1" noChangeArrowheads="1"/>
          </p:cNvPicPr>
          <p:nvPr/>
        </p:nvPicPr>
        <p:blipFill>
          <a:blip r:embed="rId7" cstate="print"/>
          <a:srcRect/>
          <a:stretch>
            <a:fillRect/>
          </a:stretch>
        </p:blipFill>
        <p:spPr bwMode="auto">
          <a:xfrm>
            <a:off x="7072330" y="2857496"/>
            <a:ext cx="1493912" cy="152758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Прямоугольник с двумя скругленными противолежащими углами 17"/>
          <p:cNvSpPr/>
          <p:nvPr/>
        </p:nvSpPr>
        <p:spPr>
          <a:xfrm>
            <a:off x="7286644" y="4071942"/>
            <a:ext cx="1368425" cy="431800"/>
          </a:xfrm>
          <a:prstGeom prst="round2Diag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uk-UA" sz="1000" b="1" dirty="0">
                <a:latin typeface="Times New Roman" pitchFamily="18" charset="0"/>
                <a:cs typeface="Times New Roman" pitchFamily="18" charset="0"/>
              </a:rPr>
              <a:t>Січень</a:t>
            </a:r>
          </a:p>
          <a:p>
            <a:pPr algn="ctr">
              <a:defRPr/>
            </a:pPr>
            <a:r>
              <a:rPr lang="uk-UA" sz="1000" dirty="0" err="1">
                <a:latin typeface="Times New Roman" pitchFamily="18" charset="0"/>
                <a:cs typeface="Times New Roman" pitchFamily="18" charset="0"/>
              </a:rPr>
              <a:t>“Містечко</a:t>
            </a:r>
            <a:r>
              <a:rPr lang="uk-UA" sz="1000" dirty="0">
                <a:latin typeface="Times New Roman" pitchFamily="18" charset="0"/>
                <a:cs typeface="Times New Roman" pitchFamily="18" charset="0"/>
              </a:rPr>
              <a:t> </a:t>
            </a:r>
            <a:r>
              <a:rPr lang="uk-UA" sz="1000" dirty="0" err="1">
                <a:latin typeface="Times New Roman" pitchFamily="18" charset="0"/>
                <a:cs typeface="Times New Roman" pitchFamily="18" charset="0"/>
              </a:rPr>
              <a:t>майстрів”</a:t>
            </a:r>
            <a:r>
              <a:rPr lang="uk-UA" dirty="0"/>
              <a:t> </a:t>
            </a:r>
            <a:endParaRPr lang="ru-RU" dirty="0"/>
          </a:p>
        </p:txBody>
      </p:sp>
      <p:pic>
        <p:nvPicPr>
          <p:cNvPr id="19" name="Picture 8" descr="D:\ПЕДАГОГ-ОРГАНІЗАТОР\ВЕСЕЛКОВА КРАЇНА\стенд веселкової країни\67487.jpg"/>
          <p:cNvPicPr>
            <a:picLocks noChangeAspect="1" noChangeArrowheads="1"/>
          </p:cNvPicPr>
          <p:nvPr/>
        </p:nvPicPr>
        <p:blipFill>
          <a:blip r:embed="rId8" cstate="print"/>
          <a:srcRect/>
          <a:stretch>
            <a:fillRect/>
          </a:stretch>
        </p:blipFill>
        <p:spPr bwMode="auto">
          <a:xfrm>
            <a:off x="6286512" y="4500570"/>
            <a:ext cx="1313892" cy="1291294"/>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Прямоугольник с двумя скругленными противолежащими углами 19"/>
          <p:cNvSpPr/>
          <p:nvPr/>
        </p:nvSpPr>
        <p:spPr>
          <a:xfrm>
            <a:off x="6357950" y="5572140"/>
            <a:ext cx="1368425" cy="431800"/>
          </a:xfrm>
          <a:prstGeom prst="round2Diag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uk-UA" sz="1000" b="1" dirty="0">
                <a:latin typeface="Times New Roman" pitchFamily="18" charset="0"/>
                <a:cs typeface="Times New Roman" pitchFamily="18" charset="0"/>
              </a:rPr>
              <a:t>Лютий</a:t>
            </a:r>
          </a:p>
          <a:p>
            <a:pPr algn="ctr">
              <a:defRPr/>
            </a:pPr>
            <a:r>
              <a:rPr lang="uk-UA" sz="1000" dirty="0" err="1">
                <a:latin typeface="Times New Roman" pitchFamily="18" charset="0"/>
                <a:cs typeface="Times New Roman" pitchFamily="18" charset="0"/>
              </a:rPr>
              <a:t>“Острів</a:t>
            </a:r>
            <a:r>
              <a:rPr lang="uk-UA" sz="1000" dirty="0">
                <a:latin typeface="Times New Roman" pitchFamily="18" charset="0"/>
                <a:cs typeface="Times New Roman" pitchFamily="18" charset="0"/>
              </a:rPr>
              <a:t> </a:t>
            </a:r>
            <a:r>
              <a:rPr lang="uk-UA" sz="1000" dirty="0" err="1">
                <a:latin typeface="Times New Roman" pitchFamily="18" charset="0"/>
                <a:cs typeface="Times New Roman" pitchFamily="18" charset="0"/>
              </a:rPr>
              <a:t>здоров</a:t>
            </a:r>
            <a:r>
              <a:rPr lang="uk-UA" sz="1000" dirty="0" err="1">
                <a:latin typeface="Corbel"/>
                <a:cs typeface="Times New Roman" pitchFamily="18" charset="0"/>
              </a:rPr>
              <a:t>'</a:t>
            </a:r>
            <a:r>
              <a:rPr lang="uk-UA" sz="1000" dirty="0" err="1">
                <a:latin typeface="Times New Roman" pitchFamily="18" charset="0"/>
                <a:cs typeface="Times New Roman" pitchFamily="18" charset="0"/>
              </a:rPr>
              <a:t>я”</a:t>
            </a:r>
            <a:r>
              <a:rPr lang="uk-UA" dirty="0"/>
              <a:t> </a:t>
            </a:r>
            <a:endParaRPr lang="ru-RU" dirty="0"/>
          </a:p>
        </p:txBody>
      </p:sp>
      <p:pic>
        <p:nvPicPr>
          <p:cNvPr id="21" name="Picture 9" descr="D:\ПЕДАГОГ-ОРГАНІЗАТОР\ВЕСЕЛКОВА КРАЇНА\стенд веселкової країни\a829eadc0f09.jpg"/>
          <p:cNvPicPr>
            <a:picLocks noChangeAspect="1" noChangeArrowheads="1"/>
          </p:cNvPicPr>
          <p:nvPr/>
        </p:nvPicPr>
        <p:blipFill>
          <a:blip r:embed="rId9" cstate="print"/>
          <a:srcRect/>
          <a:stretch>
            <a:fillRect/>
          </a:stretch>
        </p:blipFill>
        <p:spPr bwMode="auto">
          <a:xfrm>
            <a:off x="4044418" y="4938904"/>
            <a:ext cx="1557139" cy="119705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Прямоугольник с двумя скругленными противолежащими углами 21"/>
          <p:cNvSpPr/>
          <p:nvPr/>
        </p:nvSpPr>
        <p:spPr>
          <a:xfrm>
            <a:off x="4140200" y="6092825"/>
            <a:ext cx="1584325" cy="431800"/>
          </a:xfrm>
          <a:prstGeom prst="round2Diag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uk-UA" sz="1000" b="1" dirty="0">
                <a:latin typeface="Times New Roman" pitchFamily="18" charset="0"/>
                <a:cs typeface="Times New Roman" pitchFamily="18" charset="0"/>
              </a:rPr>
              <a:t>Березень </a:t>
            </a:r>
          </a:p>
          <a:p>
            <a:pPr algn="ctr">
              <a:defRPr/>
            </a:pPr>
            <a:r>
              <a:rPr lang="uk-UA" sz="1000" dirty="0" err="1">
                <a:latin typeface="Times New Roman" pitchFamily="18" charset="0"/>
                <a:cs typeface="Times New Roman" pitchFamily="18" charset="0"/>
              </a:rPr>
              <a:t>“Озеро</a:t>
            </a:r>
            <a:r>
              <a:rPr lang="uk-UA" sz="1000" dirty="0">
                <a:latin typeface="Times New Roman" pitchFamily="18" charset="0"/>
                <a:cs typeface="Times New Roman" pitchFamily="18" charset="0"/>
              </a:rPr>
              <a:t> </a:t>
            </a:r>
            <a:r>
              <a:rPr lang="uk-UA" sz="1000" dirty="0" err="1">
                <a:latin typeface="Times New Roman" pitchFamily="18" charset="0"/>
                <a:cs typeface="Times New Roman" pitchFamily="18" charset="0"/>
              </a:rPr>
              <a:t>прекрасного”</a:t>
            </a:r>
            <a:r>
              <a:rPr lang="uk-UA" dirty="0"/>
              <a:t> </a:t>
            </a:r>
            <a:endParaRPr lang="ru-RU" dirty="0"/>
          </a:p>
        </p:txBody>
      </p:sp>
      <p:pic>
        <p:nvPicPr>
          <p:cNvPr id="23" name="Picture 10" descr="D:\ПЕДАГОГ-ОРГАНІЗАТОР\ВЕСЕЛКОВА КРАЇНА\стенд веселкової країни\rose-garden.jpg"/>
          <p:cNvPicPr>
            <a:picLocks noChangeAspect="1" noChangeArrowheads="1"/>
          </p:cNvPicPr>
          <p:nvPr/>
        </p:nvPicPr>
        <p:blipFill>
          <a:blip r:embed="rId10" cstate="print"/>
          <a:srcRect/>
          <a:stretch>
            <a:fillRect/>
          </a:stretch>
        </p:blipFill>
        <p:spPr bwMode="auto">
          <a:xfrm>
            <a:off x="1643042" y="4714884"/>
            <a:ext cx="1626431" cy="1245846"/>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4" name="Прямоугольник с двумя скругленными противолежащими углами 23"/>
          <p:cNvSpPr/>
          <p:nvPr/>
        </p:nvSpPr>
        <p:spPr>
          <a:xfrm>
            <a:off x="1714480" y="5857892"/>
            <a:ext cx="1368425" cy="431800"/>
          </a:xfrm>
          <a:prstGeom prst="round2Diag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uk-UA" sz="1000" b="1" dirty="0">
                <a:latin typeface="Times New Roman" pitchFamily="18" charset="0"/>
                <a:cs typeface="Times New Roman" pitchFamily="18" charset="0"/>
              </a:rPr>
              <a:t>Квітень </a:t>
            </a:r>
          </a:p>
          <a:p>
            <a:pPr algn="ctr">
              <a:defRPr/>
            </a:pPr>
            <a:r>
              <a:rPr lang="uk-UA" sz="1000" dirty="0" err="1">
                <a:latin typeface="Times New Roman" pitchFamily="18" charset="0"/>
                <a:cs typeface="Times New Roman" pitchFamily="18" charset="0"/>
              </a:rPr>
              <a:t>“Сад</a:t>
            </a:r>
            <a:r>
              <a:rPr lang="uk-UA" sz="1000" dirty="0">
                <a:latin typeface="Times New Roman" pitchFamily="18" charset="0"/>
                <a:cs typeface="Times New Roman" pitchFamily="18" charset="0"/>
              </a:rPr>
              <a:t> </a:t>
            </a:r>
            <a:r>
              <a:rPr lang="uk-UA" sz="1000" dirty="0" err="1">
                <a:latin typeface="Times New Roman" pitchFamily="18" charset="0"/>
                <a:cs typeface="Times New Roman" pitchFamily="18" charset="0"/>
              </a:rPr>
              <a:t>надії”</a:t>
            </a:r>
            <a:r>
              <a:rPr lang="uk-UA" dirty="0"/>
              <a:t> </a:t>
            </a:r>
            <a:endParaRPr lang="ru-RU" dirty="0"/>
          </a:p>
        </p:txBody>
      </p:sp>
      <p:pic>
        <p:nvPicPr>
          <p:cNvPr id="25" name="Picture 11" descr="D:\ПЕДАГОГ-ОРГАНІЗАТОР\ВЕСЕЛКОВА КРАЇНА\стенд веселкової країни\kurgan-slavi.jpg"/>
          <p:cNvPicPr>
            <a:picLocks noChangeAspect="1" noChangeArrowheads="1"/>
          </p:cNvPicPr>
          <p:nvPr/>
        </p:nvPicPr>
        <p:blipFill>
          <a:blip r:embed="rId11" cstate="print"/>
          <a:srcRect/>
          <a:stretch>
            <a:fillRect/>
          </a:stretch>
        </p:blipFill>
        <p:spPr bwMode="auto">
          <a:xfrm>
            <a:off x="255692" y="3664916"/>
            <a:ext cx="1440160" cy="127398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Прямоугольник с двумя скругленными противолежащими углами 25"/>
          <p:cNvSpPr/>
          <p:nvPr/>
        </p:nvSpPr>
        <p:spPr>
          <a:xfrm>
            <a:off x="285720" y="4786322"/>
            <a:ext cx="1368425" cy="431800"/>
          </a:xfrm>
          <a:prstGeom prst="round2Diag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uk-UA" sz="1000" b="1" dirty="0">
                <a:latin typeface="Times New Roman" pitchFamily="18" charset="0"/>
                <a:cs typeface="Times New Roman" pitchFamily="18" charset="0"/>
              </a:rPr>
              <a:t>Травень</a:t>
            </a:r>
          </a:p>
          <a:p>
            <a:pPr algn="ctr">
              <a:defRPr/>
            </a:pPr>
            <a:r>
              <a:rPr lang="uk-UA" sz="1000" dirty="0" err="1">
                <a:latin typeface="Times New Roman" pitchFamily="18" charset="0"/>
                <a:cs typeface="Times New Roman" pitchFamily="18" charset="0"/>
              </a:rPr>
              <a:t>“Курган</a:t>
            </a:r>
            <a:r>
              <a:rPr lang="uk-UA" sz="1000" dirty="0">
                <a:latin typeface="Times New Roman" pitchFamily="18" charset="0"/>
                <a:cs typeface="Times New Roman" pitchFamily="18" charset="0"/>
              </a:rPr>
              <a:t> </a:t>
            </a:r>
            <a:r>
              <a:rPr lang="uk-UA" sz="1000" dirty="0" err="1">
                <a:latin typeface="Times New Roman" pitchFamily="18" charset="0"/>
                <a:cs typeface="Times New Roman" pitchFamily="18" charset="0"/>
              </a:rPr>
              <a:t>слави”</a:t>
            </a:r>
            <a:r>
              <a:rPr lang="uk-UA" dirty="0"/>
              <a:t> </a:t>
            </a:r>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138138"/>
          </a:xfrm>
        </p:spPr>
        <p:txBody>
          <a:bodyPr>
            <a:noAutofit/>
          </a:bodyPr>
          <a:lstStyle/>
          <a:p>
            <a:r>
              <a:rPr lang="uk-UA" sz="2400" dirty="0">
                <a:latin typeface="Times New Roman" panose="02020603050405020304" pitchFamily="18" charset="0"/>
                <a:cs typeface="Times New Roman" panose="02020603050405020304" pitchFamily="18" charset="0"/>
              </a:rPr>
              <a:t>В рамках місячника </a:t>
            </a:r>
            <a:r>
              <a:rPr lang="uk-UA" sz="2400" dirty="0" err="1">
                <a:latin typeface="Times New Roman" panose="02020603050405020304" pitchFamily="18" charset="0"/>
                <a:cs typeface="Times New Roman" panose="02020603050405020304" pitchFamily="18" charset="0"/>
              </a:rPr>
              <a:t>валеологічного</a:t>
            </a:r>
            <a:r>
              <a:rPr lang="uk-UA" sz="2400" dirty="0">
                <a:latin typeface="Times New Roman" panose="02020603050405020304" pitchFamily="18" charset="0"/>
                <a:cs typeface="Times New Roman" panose="02020603050405020304" pitchFamily="18" charset="0"/>
              </a:rPr>
              <a:t> виховання у школі пройшла виставка малюнків «Охорона праці очима дітей».</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pic>
        <p:nvPicPr>
          <p:cNvPr id="3" name="Рисунок 2" descr="E:\Мои файлы\Школа 2\Фото відео\малюнки\IMG_20210203_14283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340768"/>
            <a:ext cx="7704856" cy="5112568"/>
          </a:xfrm>
          <a:prstGeom prst="rect">
            <a:avLst/>
          </a:prstGeom>
          <a:noFill/>
          <a:ln>
            <a:noFill/>
          </a:ln>
        </p:spPr>
      </p:pic>
    </p:spTree>
    <p:extLst>
      <p:ext uri="{BB962C8B-B14F-4D97-AF65-F5344CB8AC3E}">
        <p14:creationId xmlns:p14="http://schemas.microsoft.com/office/powerpoint/2010/main" val="2777317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88640"/>
            <a:ext cx="8229600" cy="1431032"/>
          </a:xfrm>
        </p:spPr>
        <p:txBody>
          <a:bodyPr>
            <a:noAutofit/>
          </a:bodyPr>
          <a:lstStyle/>
          <a:p>
            <a:r>
              <a:rPr lang="uk-UA" sz="2000" dirty="0">
                <a:latin typeface="Times New Roman" panose="02020603050405020304" pitchFamily="18" charset="0"/>
                <a:cs typeface="Times New Roman" panose="02020603050405020304" pitchFamily="18" charset="0"/>
              </a:rPr>
              <a:t>Під час виховної години під назвою «</a:t>
            </a:r>
            <a:r>
              <a:rPr lang="uk-UA" sz="2000" dirty="0" err="1">
                <a:latin typeface="Times New Roman" panose="02020603050405020304" pitchFamily="18" charset="0"/>
                <a:cs typeface="Times New Roman" panose="02020603050405020304" pitchFamily="18" charset="0"/>
              </a:rPr>
              <a:t>Здоров</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я – наш скарб» учні дізнались як зберегти  </a:t>
            </a:r>
            <a:r>
              <a:rPr lang="uk-UA" sz="2000" dirty="0" err="1">
                <a:latin typeface="Times New Roman" panose="02020603050405020304" pitchFamily="18" charset="0"/>
                <a:cs typeface="Times New Roman" panose="02020603050405020304" pitchFamily="18" charset="0"/>
              </a:rPr>
              <a:t>здоров</a:t>
            </a:r>
            <a:r>
              <a:rPr lang="ru-RU" sz="2000" dirty="0">
                <a:latin typeface="Times New Roman" panose="02020603050405020304" pitchFamily="18" charset="0"/>
                <a:cs typeface="Times New Roman" panose="02020603050405020304" pitchFamily="18" charset="0"/>
              </a:rPr>
              <a:t>’</a:t>
            </a:r>
            <a:r>
              <a:rPr lang="uk-UA" sz="2000" dirty="0">
                <a:latin typeface="Times New Roman" panose="02020603050405020304" pitchFamily="18" charset="0"/>
                <a:cs typeface="Times New Roman" panose="02020603050405020304" pitchFamily="18" charset="0"/>
              </a:rPr>
              <a:t>я взимку; а також шкільний психолог показала дітям, як можна за допомогою спеціальних вправ зняти нервову напругу і заспокоїтись.</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3" name="Рисунок 2" descr="E:\Мои файлы\Школа 2\Фото відео\бжд січень\5.jpg"/>
          <p:cNvPicPr/>
          <p:nvPr/>
        </p:nvPicPr>
        <p:blipFill rotWithShape="1">
          <a:blip r:embed="rId2" cstate="print">
            <a:extLst>
              <a:ext uri="{28A0092B-C50C-407E-A947-70E740481C1C}">
                <a14:useLocalDpi xmlns:a14="http://schemas.microsoft.com/office/drawing/2010/main" val="0"/>
              </a:ext>
            </a:extLst>
          </a:blip>
          <a:srcRect l="10330" t="13318" b="7506"/>
          <a:stretch/>
        </p:blipFill>
        <p:spPr bwMode="auto">
          <a:xfrm>
            <a:off x="539552" y="1628800"/>
            <a:ext cx="4536504" cy="3168352"/>
          </a:xfrm>
          <a:prstGeom prst="rect">
            <a:avLst/>
          </a:prstGeom>
          <a:ln>
            <a:noFill/>
          </a:ln>
          <a:effectLst>
            <a:softEdge rad="112500"/>
          </a:effectLst>
          <a:extLst>
            <a:ext uri="{53640926-AAD7-44D8-BBD7-CCE9431645EC}">
              <a14:shadowObscured xmlns:a14="http://schemas.microsoft.com/office/drawing/2010/main"/>
            </a:ext>
          </a:extLst>
        </p:spPr>
      </p:pic>
      <p:pic>
        <p:nvPicPr>
          <p:cNvPr id="4" name="Рисунок 3" descr="E:\Мои файлы\Школа 2\Фото відео\бжд січень\10.jpg"/>
          <p:cNvPicPr/>
          <p:nvPr/>
        </p:nvPicPr>
        <p:blipFill rotWithShape="1">
          <a:blip r:embed="rId3" cstate="print">
            <a:extLst>
              <a:ext uri="{28A0092B-C50C-407E-A947-70E740481C1C}">
                <a14:useLocalDpi xmlns:a14="http://schemas.microsoft.com/office/drawing/2010/main" val="0"/>
              </a:ext>
            </a:extLst>
          </a:blip>
          <a:srcRect l="4562" t="19811" r="16921"/>
          <a:stretch/>
        </p:blipFill>
        <p:spPr bwMode="auto">
          <a:xfrm>
            <a:off x="4388717" y="2780928"/>
            <a:ext cx="4200777" cy="338437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454246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2000" dirty="0"/>
              <a:t> </a:t>
            </a:r>
            <a:r>
              <a:rPr lang="uk-UA" sz="2200" dirty="0">
                <a:latin typeface="Times New Roman" panose="02020603050405020304" pitchFamily="18" charset="0"/>
                <a:cs typeface="Times New Roman" panose="02020603050405020304" pitchFamily="18" charset="0"/>
              </a:rPr>
              <a:t>З 8 по12 лютого у нашій  школі </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пройшов</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тиждень</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безпеки</a:t>
            </a:r>
            <a:r>
              <a:rPr lang="ru-RU" sz="2200" dirty="0">
                <a:latin typeface="Times New Roman" panose="02020603050405020304" pitchFamily="18" charset="0"/>
                <a:cs typeface="Times New Roman" panose="02020603050405020304" pitchFamily="18" charset="0"/>
              </a:rPr>
              <a:t> в </a:t>
            </a:r>
            <a:r>
              <a:rPr lang="ru-RU" sz="2200" dirty="0" err="1">
                <a:latin typeface="Times New Roman" panose="02020603050405020304" pitchFamily="18" charset="0"/>
                <a:cs typeface="Times New Roman" panose="02020603050405020304" pitchFamily="18" charset="0"/>
              </a:rPr>
              <a:t>Інтернеті</a:t>
            </a:r>
            <a:r>
              <a:rPr lang="uk-UA" sz="2200" dirty="0">
                <a:latin typeface="Times New Roman" panose="02020603050405020304" pitchFamily="18" charset="0"/>
                <a:cs typeface="Times New Roman" panose="02020603050405020304" pitchFamily="18" charset="0"/>
              </a:rPr>
              <a:t>.</a:t>
            </a:r>
            <a:r>
              <a:rPr lang="ru-RU" sz="2200" dirty="0">
                <a:latin typeface="Times New Roman" panose="02020603050405020304" pitchFamily="18" charset="0"/>
                <a:cs typeface="Times New Roman" panose="02020603050405020304" pitchFamily="18" charset="0"/>
              </a:rPr>
              <a:t/>
            </a:r>
            <a:br>
              <a:rPr lang="ru-RU" sz="2200" dirty="0">
                <a:latin typeface="Times New Roman" panose="02020603050405020304" pitchFamily="18" charset="0"/>
                <a:cs typeface="Times New Roman" panose="02020603050405020304" pitchFamily="18" charset="0"/>
              </a:rPr>
            </a:br>
            <a:r>
              <a:rPr lang="uk-UA" sz="2200" dirty="0">
                <a:latin typeface="Times New Roman" panose="02020603050405020304" pitchFamily="18" charset="0"/>
                <a:cs typeface="Times New Roman" panose="02020603050405020304" pitchFamily="18" charset="0"/>
              </a:rPr>
              <a:t>За цей час школярі дізнались багато цікавої  інформації, </a:t>
            </a:r>
            <a:r>
              <a:rPr lang="ru-RU" sz="2200"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пограли у</a:t>
            </a:r>
            <a:r>
              <a:rPr lang="ru-RU" sz="2200"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 пізнавальні ігри та конкурси, </a:t>
            </a:r>
            <a:r>
              <a:rPr lang="ru-RU" sz="2200" dirty="0">
                <a:latin typeface="Times New Roman" panose="02020603050405020304" pitchFamily="18" charset="0"/>
                <a:cs typeface="Times New Roman" panose="02020603050405020304" pitchFamily="18" charset="0"/>
              </a:rPr>
              <a:t> </a:t>
            </a:r>
            <a:r>
              <a:rPr lang="uk-UA" sz="2200" dirty="0">
                <a:latin typeface="Times New Roman" panose="02020603050405020304" pitchFamily="18" charset="0"/>
                <a:cs typeface="Times New Roman" panose="02020603050405020304" pitchFamily="18" charset="0"/>
              </a:rPr>
              <a:t>переглянули мультфільми та презентації, зняли відеофільм тощо.</a:t>
            </a:r>
            <a:endParaRPr lang="ru-RU" sz="2200" dirty="0">
              <a:latin typeface="Times New Roman" panose="02020603050405020304" pitchFamily="18" charset="0"/>
              <a:cs typeface="Times New Roman" panose="02020603050405020304" pitchFamily="18" charset="0"/>
            </a:endParaRPr>
          </a:p>
        </p:txBody>
      </p:sp>
      <p:pic>
        <p:nvPicPr>
          <p:cNvPr id="3" name="Рисунок 2" descr="E:\Мои файлы\Школа 2\Фото відео\здоровье, інтернет\IMG_20210209_121835.jpg"/>
          <p:cNvPicPr/>
          <p:nvPr/>
        </p:nvPicPr>
        <p:blipFill rotWithShape="1">
          <a:blip r:embed="rId2" cstate="print">
            <a:extLst>
              <a:ext uri="{28A0092B-C50C-407E-A947-70E740481C1C}">
                <a14:useLocalDpi xmlns:a14="http://schemas.microsoft.com/office/drawing/2010/main" val="0"/>
              </a:ext>
            </a:extLst>
          </a:blip>
          <a:srcRect t="15818" r="20583" b="10691"/>
          <a:stretch/>
        </p:blipFill>
        <p:spPr bwMode="auto">
          <a:xfrm>
            <a:off x="323528" y="1844824"/>
            <a:ext cx="4680520" cy="3384376"/>
          </a:xfrm>
          <a:prstGeom prst="rect">
            <a:avLst/>
          </a:prstGeom>
          <a:ln>
            <a:noFill/>
          </a:ln>
          <a:effectLst>
            <a:softEdge rad="112500"/>
          </a:effectLst>
          <a:extLst>
            <a:ext uri="{53640926-AAD7-44D8-BBD7-CCE9431645EC}">
              <a14:shadowObscured xmlns:a14="http://schemas.microsoft.com/office/drawing/2010/main"/>
            </a:ext>
          </a:extLst>
        </p:spPr>
      </p:pic>
      <p:pic>
        <p:nvPicPr>
          <p:cNvPr id="4" name="Рисунок 3" descr="E:\Мои файлы\Школа 2\Фото відео\здоровье, інтернет\IMG-d9848dd85c3a5c04078a90ef320813ca-V.jpg"/>
          <p:cNvPicPr/>
          <p:nvPr/>
        </p:nvPicPr>
        <p:blipFill rotWithShape="1">
          <a:blip r:embed="rId3" cstate="print">
            <a:extLst>
              <a:ext uri="{28A0092B-C50C-407E-A947-70E740481C1C}">
                <a14:useLocalDpi xmlns:a14="http://schemas.microsoft.com/office/drawing/2010/main" val="0"/>
              </a:ext>
            </a:extLst>
          </a:blip>
          <a:srcRect t="21019"/>
          <a:stretch/>
        </p:blipFill>
        <p:spPr bwMode="auto">
          <a:xfrm>
            <a:off x="4572000" y="3537012"/>
            <a:ext cx="4245072" cy="25922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5632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800" dirty="0">
                <a:latin typeface="Times New Roman" panose="02020603050405020304" pitchFamily="18" charset="0"/>
                <a:cs typeface="Times New Roman" panose="02020603050405020304" pitchFamily="18" charset="0"/>
              </a:rPr>
              <a:t>К</a:t>
            </a:r>
            <a:r>
              <a:rPr lang="uk-UA" sz="2800" dirty="0" smtClean="0">
                <a:latin typeface="Times New Roman" panose="02020603050405020304" pitchFamily="18" charset="0"/>
                <a:cs typeface="Times New Roman" panose="02020603050405020304" pitchFamily="18" charset="0"/>
              </a:rPr>
              <a:t>онкурс </a:t>
            </a:r>
            <a:r>
              <a:rPr lang="uk-UA" sz="2800" dirty="0">
                <a:latin typeface="Times New Roman" panose="02020603050405020304" pitchFamily="18" charset="0"/>
                <a:cs typeface="Times New Roman" panose="02020603050405020304" pitchFamily="18" charset="0"/>
              </a:rPr>
              <a:t>читців-декламаторів «Віночок української поезії».</a:t>
            </a:r>
            <a:endParaRPr lang="ru-RU" sz="2800" dirty="0">
              <a:latin typeface="Times New Roman" panose="02020603050405020304" pitchFamily="18" charset="0"/>
              <a:cs typeface="Times New Roman" panose="02020603050405020304" pitchFamily="18" charset="0"/>
            </a:endParaRPr>
          </a:p>
        </p:txBody>
      </p:sp>
      <p:pic>
        <p:nvPicPr>
          <p:cNvPr id="3" name="Рисунок 2" descr="E:\Мои файлы\Школа 2\Фото відео\конкурс віршів\1.jpg"/>
          <p:cNvPicPr/>
          <p:nvPr/>
        </p:nvPicPr>
        <p:blipFill rotWithShape="1">
          <a:blip r:embed="rId2" cstate="print">
            <a:extLst>
              <a:ext uri="{28A0092B-C50C-407E-A947-70E740481C1C}">
                <a14:useLocalDpi xmlns:a14="http://schemas.microsoft.com/office/drawing/2010/main" val="0"/>
              </a:ext>
            </a:extLst>
          </a:blip>
          <a:srcRect l="15648" r="26379"/>
          <a:stretch/>
        </p:blipFill>
        <p:spPr bwMode="auto">
          <a:xfrm>
            <a:off x="611560" y="1102900"/>
            <a:ext cx="3119990" cy="2646492"/>
          </a:xfrm>
          <a:prstGeom prst="rect">
            <a:avLst/>
          </a:prstGeom>
          <a:ln>
            <a:noFill/>
          </a:ln>
          <a:effectLst>
            <a:softEdge rad="112500"/>
          </a:effectLst>
          <a:extLst>
            <a:ext uri="{53640926-AAD7-44D8-BBD7-CCE9431645EC}">
              <a14:shadowObscured xmlns:a14="http://schemas.microsoft.com/office/drawing/2010/main"/>
            </a:ext>
          </a:extLst>
        </p:spPr>
      </p:pic>
      <p:pic>
        <p:nvPicPr>
          <p:cNvPr id="4" name="Рисунок 3" descr="E:\Мои файлы\Школа 2\Фото відео\конкурс віршів\200235900938_1520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1011816"/>
            <a:ext cx="2421376" cy="5310788"/>
          </a:xfrm>
          <a:prstGeom prst="rect">
            <a:avLst/>
          </a:prstGeom>
          <a:ln>
            <a:noFill/>
          </a:ln>
          <a:effectLst>
            <a:softEdge rad="112500"/>
          </a:effectLst>
        </p:spPr>
      </p:pic>
      <p:pic>
        <p:nvPicPr>
          <p:cNvPr id="5" name="Рисунок 4" descr="E:\Мои файлы\Школа 2\Фото відео\конкурс віршів\2.jpg"/>
          <p:cNvPicPr/>
          <p:nvPr/>
        </p:nvPicPr>
        <p:blipFill rotWithShape="1">
          <a:blip r:embed="rId4" cstate="print">
            <a:extLst>
              <a:ext uri="{28A0092B-C50C-407E-A947-70E740481C1C}">
                <a14:useLocalDpi xmlns:a14="http://schemas.microsoft.com/office/drawing/2010/main" val="0"/>
              </a:ext>
            </a:extLst>
          </a:blip>
          <a:srcRect l="5092" r="16094"/>
          <a:stretch/>
        </p:blipFill>
        <p:spPr bwMode="auto">
          <a:xfrm>
            <a:off x="1118867" y="3501008"/>
            <a:ext cx="4488142" cy="275875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538755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48680"/>
            <a:ext cx="8229600" cy="864096"/>
          </a:xfrm>
        </p:spPr>
        <p:txBody>
          <a:bodyPr>
            <a:noAutofit/>
          </a:bodyPr>
          <a:lstStyle/>
          <a:p>
            <a:r>
              <a:rPr lang="ru-RU" sz="3200" dirty="0" smtClean="0">
                <a:latin typeface="Times New Roman" panose="02020603050405020304" pitchFamily="18" charset="0"/>
                <a:cs typeface="Times New Roman" panose="02020603050405020304" pitchFamily="18" charset="0"/>
              </a:rPr>
              <a:t>Урок-</a:t>
            </a:r>
            <a:r>
              <a:rPr lang="ru-RU" sz="3200" dirty="0" err="1" smtClean="0">
                <a:latin typeface="Times New Roman" panose="02020603050405020304" pitchFamily="18" charset="0"/>
                <a:cs typeface="Times New Roman" panose="02020603050405020304" pitchFamily="18" charset="0"/>
              </a:rPr>
              <a:t>бесіда</a:t>
            </a:r>
            <a:r>
              <a:rPr lang="ru-RU" sz="3200" dirty="0" smtClean="0">
                <a:latin typeface="Times New Roman" panose="02020603050405020304" pitchFamily="18" charset="0"/>
                <a:cs typeface="Times New Roman" panose="02020603050405020304" pitchFamily="18" charset="0"/>
              </a:rPr>
              <a:t> </a:t>
            </a:r>
            <a:r>
              <a:rPr lang="ru-RU" sz="3200" dirty="0">
                <a:latin typeface="Times New Roman" panose="02020603050405020304" pitchFamily="18" charset="0"/>
                <a:cs typeface="Times New Roman" panose="02020603050405020304" pitchFamily="18" charset="0"/>
              </a:rPr>
              <a:t>«</a:t>
            </a:r>
            <a:r>
              <a:rPr lang="ru-RU" sz="3200" dirty="0" err="1">
                <a:latin typeface="Times New Roman" panose="02020603050405020304" pitchFamily="18" charset="0"/>
                <a:cs typeface="Times New Roman" panose="02020603050405020304" pitchFamily="18" charset="0"/>
              </a:rPr>
              <a:t>Лесиними</a:t>
            </a:r>
            <a:r>
              <a:rPr lang="ru-RU" sz="3200" dirty="0">
                <a:latin typeface="Times New Roman" panose="02020603050405020304" pitchFamily="18" charset="0"/>
                <a:cs typeface="Times New Roman" panose="02020603050405020304" pitchFamily="18" charset="0"/>
              </a:rPr>
              <a:t> стежками».</a:t>
            </a:r>
            <a:br>
              <a:rPr lang="ru-RU" sz="3200" dirty="0">
                <a:latin typeface="Times New Roman" panose="02020603050405020304" pitchFamily="18" charset="0"/>
                <a:cs typeface="Times New Roman" panose="02020603050405020304" pitchFamily="18" charset="0"/>
              </a:rPr>
            </a:br>
            <a:endParaRPr lang="ru-RU" sz="3200" dirty="0">
              <a:latin typeface="Times New Roman" panose="02020603050405020304" pitchFamily="18" charset="0"/>
              <a:cs typeface="Times New Roman" panose="02020603050405020304" pitchFamily="18" charset="0"/>
            </a:endParaRPr>
          </a:p>
        </p:txBody>
      </p:sp>
      <p:pic>
        <p:nvPicPr>
          <p:cNvPr id="3" name="Рисунок 2" descr="E:\Мои файлы\Школа 2\Фото відео\Леся Українка\200224300882_166156.jpg"/>
          <p:cNvPicPr/>
          <p:nvPr/>
        </p:nvPicPr>
        <p:blipFill rotWithShape="1">
          <a:blip r:embed="rId2">
            <a:extLst>
              <a:ext uri="{28A0092B-C50C-407E-A947-70E740481C1C}">
                <a14:useLocalDpi xmlns:a14="http://schemas.microsoft.com/office/drawing/2010/main" val="0"/>
              </a:ext>
            </a:extLst>
          </a:blip>
          <a:srcRect l="3130" t="3973" r="8346" b="5960"/>
          <a:stretch/>
        </p:blipFill>
        <p:spPr bwMode="auto">
          <a:xfrm>
            <a:off x="395536" y="1412776"/>
            <a:ext cx="8352928" cy="4536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560544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normAutofit fontScale="90000"/>
          </a:bodyPr>
          <a:lstStyle/>
          <a:p>
            <a:r>
              <a:rPr lang="uk-UA" sz="2000" dirty="0"/>
              <a:t> </a:t>
            </a:r>
            <a:r>
              <a:rPr lang="uk-UA" sz="2700" dirty="0">
                <a:latin typeface="Times New Roman" panose="02020603050405020304" pitchFamily="18" charset="0"/>
                <a:cs typeface="Times New Roman" panose="02020603050405020304" pitchFamily="18" charset="0"/>
              </a:rPr>
              <a:t>З 15 по 26 лютого 2021 р. проходила </a:t>
            </a:r>
            <a:r>
              <a:rPr lang="en-US" sz="2700" dirty="0">
                <a:latin typeface="Times New Roman" panose="02020603050405020304" pitchFamily="18" charset="0"/>
                <a:cs typeface="Times New Roman" panose="02020603050405020304" pitchFamily="18" charset="0"/>
              </a:rPr>
              <a:t>V</a:t>
            </a:r>
            <a:r>
              <a:rPr lang="uk-UA" sz="2700" dirty="0">
                <a:latin typeface="Times New Roman" panose="02020603050405020304" pitchFamily="18" charset="0"/>
                <a:cs typeface="Times New Roman" panose="02020603050405020304" pitchFamily="18" charset="0"/>
              </a:rPr>
              <a:t>І Всеукраїнська благодійна акція «</a:t>
            </a:r>
            <a:r>
              <a:rPr lang="en-US" sz="2700" dirty="0">
                <a:latin typeface="Times New Roman" panose="02020603050405020304" pitchFamily="18" charset="0"/>
                <a:cs typeface="Times New Roman" panose="02020603050405020304" pitchFamily="18" charset="0"/>
              </a:rPr>
              <a:t>Happy</a:t>
            </a:r>
            <a:r>
              <a:rPr lang="uk-UA" sz="2700" dirty="0">
                <a:latin typeface="Times New Roman" panose="02020603050405020304" pitchFamily="18" charset="0"/>
                <a:cs typeface="Times New Roman" panose="02020603050405020304" pitchFamily="18" charset="0"/>
              </a:rPr>
              <a:t> </a:t>
            </a:r>
            <a:r>
              <a:rPr lang="uk-UA" sz="2700" dirty="0" err="1">
                <a:latin typeface="Times New Roman" panose="02020603050405020304" pitchFamily="18" charset="0"/>
                <a:cs typeface="Times New Roman" panose="02020603050405020304" pitchFamily="18" charset="0"/>
              </a:rPr>
              <a:t>Мяу</a:t>
            </a:r>
            <a:r>
              <a:rPr lang="uk-UA" sz="2700" dirty="0">
                <a:latin typeface="Times New Roman" panose="02020603050405020304" pitchFamily="18" charset="0"/>
                <a:cs typeface="Times New Roman" panose="02020603050405020304" pitchFamily="18" charset="0"/>
              </a:rPr>
              <a:t> для </a:t>
            </a:r>
            <a:r>
              <a:rPr lang="uk-UA" sz="2700" dirty="0" err="1">
                <a:latin typeface="Times New Roman" panose="02020603050405020304" pitchFamily="18" charset="0"/>
                <a:cs typeface="Times New Roman" panose="02020603050405020304" pitchFamily="18" charset="0"/>
              </a:rPr>
              <a:t>Мурчика</a:t>
            </a:r>
            <a:r>
              <a:rPr lang="uk-UA" sz="2700" dirty="0">
                <a:latin typeface="Times New Roman" panose="02020603050405020304" pitchFamily="18" charset="0"/>
                <a:cs typeface="Times New Roman" panose="02020603050405020304" pitchFamily="18" charset="0"/>
              </a:rPr>
              <a:t>». Учні нашої школи зібрали 75 кг  корму і круп та передали </a:t>
            </a:r>
            <a:r>
              <a:rPr lang="ru-RU" sz="2700" dirty="0">
                <a:latin typeface="Times New Roman" panose="02020603050405020304" pitchFamily="18" charset="0"/>
                <a:cs typeface="Times New Roman" panose="02020603050405020304" pitchFamily="18" charset="0"/>
              </a:rPr>
              <a:t>в </a:t>
            </a:r>
            <a:r>
              <a:rPr lang="ru-RU" sz="2700" dirty="0" err="1">
                <a:latin typeface="Times New Roman" panose="02020603050405020304" pitchFamily="18" charset="0"/>
                <a:cs typeface="Times New Roman" panose="02020603050405020304" pitchFamily="18" charset="0"/>
              </a:rPr>
              <a:t>організацію</a:t>
            </a:r>
            <a:r>
              <a:rPr lang="ru-RU" sz="2700" dirty="0">
                <a:latin typeface="Times New Roman" panose="02020603050405020304" pitchFamily="18" charset="0"/>
                <a:cs typeface="Times New Roman" panose="02020603050405020304" pitchFamily="18" charset="0"/>
              </a:rPr>
              <a:t> "</a:t>
            </a:r>
            <a:r>
              <a:rPr lang="ru-RU" sz="2700" dirty="0" err="1">
                <a:latin typeface="Times New Roman" panose="02020603050405020304" pitchFamily="18" charset="0"/>
                <a:cs typeface="Times New Roman" panose="02020603050405020304" pitchFamily="18" charset="0"/>
              </a:rPr>
              <a:t>Щасливий</a:t>
            </a:r>
            <a:r>
              <a:rPr lang="ru-RU" sz="2700" dirty="0">
                <a:latin typeface="Times New Roman" panose="02020603050405020304" pitchFamily="18" charset="0"/>
                <a:cs typeface="Times New Roman" panose="02020603050405020304" pitchFamily="18" charset="0"/>
              </a:rPr>
              <a:t> пес"</a:t>
            </a:r>
            <a:r>
              <a:rPr lang="uk-UA" sz="2700" dirty="0">
                <a:latin typeface="Times New Roman" panose="02020603050405020304" pitchFamily="18" charset="0"/>
                <a:cs typeface="Times New Roman" panose="02020603050405020304" pitchFamily="18" charset="0"/>
              </a:rPr>
              <a:t>.</a:t>
            </a:r>
            <a:endParaRPr lang="ru-RU" sz="2700" dirty="0">
              <a:latin typeface="Times New Roman" panose="02020603050405020304" pitchFamily="18" charset="0"/>
              <a:cs typeface="Times New Roman" panose="02020603050405020304" pitchFamily="18" charset="0"/>
            </a:endParaRPr>
          </a:p>
        </p:txBody>
      </p:sp>
      <p:pic>
        <p:nvPicPr>
          <p:cNvPr id="3" name="Рисунок 2" descr="E:\Мои файлы\Школа 2\Фото відео\собакі\собаки 2\изображение_viber_2021-02-19_12-42-3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857374"/>
            <a:ext cx="3672408" cy="1828440"/>
          </a:xfrm>
          <a:prstGeom prst="rect">
            <a:avLst/>
          </a:prstGeom>
          <a:noFill/>
          <a:ln>
            <a:noFill/>
          </a:ln>
        </p:spPr>
      </p:pic>
      <p:pic>
        <p:nvPicPr>
          <p:cNvPr id="4" name="Рисунок 3" descr="E:\Мои файлы\Школа 2\Фото відео\собакі\собаки 2\1-В.jpg"/>
          <p:cNvPicPr/>
          <p:nvPr/>
        </p:nvPicPr>
        <p:blipFill rotWithShape="1">
          <a:blip r:embed="rId3" cstate="print">
            <a:extLst>
              <a:ext uri="{28A0092B-C50C-407E-A947-70E740481C1C}">
                <a14:useLocalDpi xmlns:a14="http://schemas.microsoft.com/office/drawing/2010/main" val="0"/>
              </a:ext>
            </a:extLst>
          </a:blip>
          <a:srcRect t="27119"/>
          <a:stretch/>
        </p:blipFill>
        <p:spPr bwMode="auto">
          <a:xfrm>
            <a:off x="784560" y="3685814"/>
            <a:ext cx="4803913" cy="2736305"/>
          </a:xfrm>
          <a:prstGeom prst="rect">
            <a:avLst/>
          </a:prstGeom>
          <a:noFill/>
          <a:ln>
            <a:noFill/>
          </a:ln>
          <a:extLst>
            <a:ext uri="{53640926-AAD7-44D8-BBD7-CCE9431645EC}">
              <a14:shadowObscured xmlns:a14="http://schemas.microsoft.com/office/drawing/2010/main"/>
            </a:ext>
          </a:extLst>
        </p:spPr>
      </p:pic>
      <p:pic>
        <p:nvPicPr>
          <p:cNvPr id="5" name="Рисунок 4" descr="E:\Мои файлы\Школа 2\Фото відео\собакі\собаки 2\1-Б.jpg"/>
          <p:cNvPicPr/>
          <p:nvPr/>
        </p:nvPicPr>
        <p:blipFill rotWithShape="1">
          <a:blip r:embed="rId4" cstate="print">
            <a:extLst>
              <a:ext uri="{28A0092B-C50C-407E-A947-70E740481C1C}">
                <a14:useLocalDpi xmlns:a14="http://schemas.microsoft.com/office/drawing/2010/main" val="0"/>
              </a:ext>
            </a:extLst>
          </a:blip>
          <a:srcRect l="7440" t="24851"/>
          <a:stretch/>
        </p:blipFill>
        <p:spPr bwMode="auto">
          <a:xfrm>
            <a:off x="3995936" y="1857374"/>
            <a:ext cx="3474259" cy="2204723"/>
          </a:xfrm>
          <a:prstGeom prst="rect">
            <a:avLst/>
          </a:prstGeom>
          <a:noFill/>
          <a:ln>
            <a:noFill/>
          </a:ln>
          <a:extLst>
            <a:ext uri="{53640926-AAD7-44D8-BBD7-CCE9431645EC}">
              <a14:shadowObscured xmlns:a14="http://schemas.microsoft.com/office/drawing/2010/main"/>
            </a:ext>
          </a:extLst>
        </p:spPr>
      </p:pic>
      <p:pic>
        <p:nvPicPr>
          <p:cNvPr id="6" name="Рисунок 5" descr="E:\Мои файлы\Школа 2\Фото відео\собакі\собаки 2\IMG_20210225_110420.jpg"/>
          <p:cNvPicPr/>
          <p:nvPr/>
        </p:nvPicPr>
        <p:blipFill rotWithShape="1">
          <a:blip r:embed="rId5" cstate="print">
            <a:extLst>
              <a:ext uri="{28A0092B-C50C-407E-A947-70E740481C1C}">
                <a14:useLocalDpi xmlns:a14="http://schemas.microsoft.com/office/drawing/2010/main" val="0"/>
              </a:ext>
            </a:extLst>
          </a:blip>
          <a:srcRect l="37539" t="11246" r="29927"/>
          <a:stretch/>
        </p:blipFill>
        <p:spPr bwMode="auto">
          <a:xfrm>
            <a:off x="6804248" y="3038204"/>
            <a:ext cx="1657350" cy="33839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7395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a:bodyPr>
          <a:lstStyle/>
          <a:p>
            <a:r>
              <a:rPr lang="uk-UA" sz="3200" b="1" dirty="0" smtClean="0">
                <a:latin typeface="Times New Roman" pitchFamily="18" charset="0"/>
                <a:cs typeface="Times New Roman" pitchFamily="18" charset="0"/>
              </a:rPr>
              <a:t>Березень</a:t>
            </a:r>
            <a:br>
              <a:rPr lang="uk-UA" sz="3200" b="1" dirty="0" smtClean="0">
                <a:latin typeface="Times New Roman" pitchFamily="18" charset="0"/>
                <a:cs typeface="Times New Roman" pitchFamily="18" charset="0"/>
              </a:rPr>
            </a:br>
            <a:r>
              <a:rPr lang="uk-UA" sz="3200" b="1" dirty="0" err="1" smtClean="0">
                <a:latin typeface="Times New Roman" pitchFamily="18" charset="0"/>
                <a:cs typeface="Times New Roman" pitchFamily="18" charset="0"/>
              </a:rPr>
              <a:t>“Озеро</a:t>
            </a:r>
            <a:r>
              <a:rPr lang="uk-UA" sz="3200" b="1" dirty="0" smtClean="0">
                <a:latin typeface="Times New Roman" pitchFamily="18" charset="0"/>
                <a:cs typeface="Times New Roman" pitchFamily="18" charset="0"/>
              </a:rPr>
              <a:t> </a:t>
            </a:r>
            <a:r>
              <a:rPr lang="uk-UA" sz="3200" b="1" dirty="0" err="1" smtClean="0">
                <a:latin typeface="Times New Roman" pitchFamily="18" charset="0"/>
                <a:cs typeface="Times New Roman" pitchFamily="18" charset="0"/>
              </a:rPr>
              <a:t>прекрасного”</a:t>
            </a:r>
            <a:endParaRPr lang="ru-RU" sz="3200" b="1" dirty="0">
              <a:latin typeface="Times New Roman" pitchFamily="18" charset="0"/>
              <a:cs typeface="Times New Roman" pitchFamily="18" charset="0"/>
            </a:endParaRPr>
          </a:p>
        </p:txBody>
      </p:sp>
      <p:pic>
        <p:nvPicPr>
          <p:cNvPr id="4" name="Picture 9" descr="D:\ПЕДАГОГ-ОРГАНІЗАТОР\ВЕСЕЛКОВА КРАЇНА\стенд веселкової країни\a829eadc0f09.jpg"/>
          <p:cNvPicPr>
            <a:picLocks noGrp="1" noChangeAspect="1" noChangeArrowheads="1"/>
          </p:cNvPicPr>
          <p:nvPr>
            <p:ph idx="1"/>
          </p:nvPr>
        </p:nvPicPr>
        <p:blipFill>
          <a:blip r:embed="rId2" cstate="print"/>
          <a:srcRect/>
          <a:stretch>
            <a:fillRect/>
          </a:stretch>
        </p:blipFill>
        <p:spPr bwMode="auto">
          <a:xfrm>
            <a:off x="1071538" y="1461884"/>
            <a:ext cx="6715172" cy="5157254"/>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r>
              <a:rPr lang="uk-UA" dirty="0" smtClean="0">
                <a:latin typeface="Times New Roman" pitchFamily="18" charset="0"/>
                <a:cs typeface="Times New Roman" pitchFamily="18" charset="0"/>
              </a:rPr>
              <a:t>Проведені заходи у березні 2021р.</a:t>
            </a:r>
            <a:endParaRPr lang="ru-RU" dirty="0"/>
          </a:p>
        </p:txBody>
      </p:sp>
      <p:sp>
        <p:nvSpPr>
          <p:cNvPr id="3" name="Содержимое 2"/>
          <p:cNvSpPr>
            <a:spLocks noGrp="1"/>
          </p:cNvSpPr>
          <p:nvPr>
            <p:ph idx="1"/>
          </p:nvPr>
        </p:nvSpPr>
        <p:spPr>
          <a:xfrm>
            <a:off x="539552" y="1052736"/>
            <a:ext cx="8229600" cy="4065315"/>
          </a:xfrm>
        </p:spPr>
        <p:txBody>
          <a:bodyPr>
            <a:noAutofit/>
          </a:bodyPr>
          <a:lstStyle/>
          <a:p>
            <a:pPr marL="571500" indent="0">
              <a:lnSpc>
                <a:spcPct val="115000"/>
              </a:lnSpc>
              <a:spcAft>
                <a:spcPts val="0"/>
              </a:spcAft>
              <a:buNone/>
            </a:pPr>
            <a:r>
              <a:rPr lang="uk-UA" sz="2800" dirty="0">
                <a:latin typeface="Times New Roman"/>
                <a:ea typeface="Times New Roman"/>
                <a:cs typeface="Times New Roman"/>
              </a:rPr>
              <a:t> </a:t>
            </a:r>
            <a:endParaRPr lang="ru-RU" sz="2800" dirty="0" smtClean="0">
              <a:ea typeface="Times New Roman"/>
              <a:cs typeface="Times New Roman"/>
            </a:endParaRPr>
          </a:p>
          <a:p>
            <a:pPr lvl="0">
              <a:lnSpc>
                <a:spcPct val="115000"/>
              </a:lnSpc>
              <a:buFont typeface="+mj-lt"/>
              <a:buAutoNum type="arabicPeriod"/>
            </a:pPr>
            <a:r>
              <a:rPr lang="uk-UA" sz="2800" dirty="0">
                <a:latin typeface="Times New Roman"/>
                <a:ea typeface="Times New Roman"/>
                <a:cs typeface="Times New Roman"/>
              </a:rPr>
              <a:t> Святковий концерт до 8 Березня.  </a:t>
            </a:r>
            <a:endParaRPr lang="ru-RU" sz="2800" dirty="0">
              <a:ea typeface="Times New Roman"/>
              <a:cs typeface="Times New Roman"/>
            </a:endParaRPr>
          </a:p>
          <a:p>
            <a:pPr lvl="0">
              <a:lnSpc>
                <a:spcPct val="115000"/>
              </a:lnSpc>
              <a:buFont typeface="+mj-lt"/>
              <a:buAutoNum type="arabicPeriod"/>
            </a:pPr>
            <a:r>
              <a:rPr lang="uk-UA" sz="2800" spc="-15" dirty="0" smtClean="0">
                <a:latin typeface="Times New Roman"/>
                <a:ea typeface="Times New Roman"/>
                <a:cs typeface="Times New Roman"/>
              </a:rPr>
              <a:t>Усний </a:t>
            </a:r>
            <a:r>
              <a:rPr lang="uk-UA" sz="2800" spc="-15" dirty="0">
                <a:latin typeface="Times New Roman"/>
                <a:ea typeface="Times New Roman"/>
                <a:cs typeface="Times New Roman"/>
              </a:rPr>
              <a:t>журнал «Шевченко художник». </a:t>
            </a:r>
            <a:endParaRPr lang="ru-RU" sz="2800" dirty="0">
              <a:ea typeface="Times New Roman"/>
              <a:cs typeface="Times New Roman"/>
            </a:endParaRPr>
          </a:p>
          <a:p>
            <a:pPr lvl="0">
              <a:lnSpc>
                <a:spcPct val="115000"/>
              </a:lnSpc>
              <a:buFont typeface="+mj-lt"/>
              <a:buAutoNum type="arabicPeriod"/>
            </a:pPr>
            <a:r>
              <a:rPr lang="uk-UA" sz="2800" dirty="0">
                <a:latin typeface="Times New Roman"/>
                <a:ea typeface="Times New Roman"/>
                <a:cs typeface="Times New Roman"/>
              </a:rPr>
              <a:t>Конкурс малюнків «Шевченкова поезія</a:t>
            </a:r>
            <a:r>
              <a:rPr lang="uk-UA" sz="2800" dirty="0" smtClean="0">
                <a:latin typeface="Times New Roman"/>
                <a:ea typeface="Times New Roman"/>
                <a:cs typeface="Times New Roman"/>
              </a:rPr>
              <a:t>».</a:t>
            </a:r>
            <a:endParaRPr lang="ru-RU" sz="2800" dirty="0">
              <a:ea typeface="Times New Roman"/>
              <a:cs typeface="Times New Roman"/>
            </a:endParaRPr>
          </a:p>
          <a:p>
            <a:pPr lvl="0">
              <a:lnSpc>
                <a:spcPct val="115000"/>
              </a:lnSpc>
              <a:buFont typeface="+mj-lt"/>
              <a:buAutoNum type="arabicPeriod"/>
            </a:pPr>
            <a:r>
              <a:rPr lang="uk-UA" sz="2800" dirty="0" err="1">
                <a:latin typeface="Times New Roman"/>
                <a:ea typeface="Times New Roman"/>
                <a:cs typeface="Times New Roman"/>
              </a:rPr>
              <a:t>Кл</a:t>
            </a:r>
            <a:r>
              <a:rPr lang="uk-UA" sz="2800" dirty="0">
                <a:latin typeface="Times New Roman"/>
                <a:ea typeface="Times New Roman"/>
                <a:cs typeface="Times New Roman"/>
              </a:rPr>
              <a:t>. години присвячені творчості Т. Г. Шевченка</a:t>
            </a:r>
            <a:r>
              <a:rPr lang="uk-UA" sz="2800" dirty="0" smtClean="0">
                <a:latin typeface="Times New Roman"/>
                <a:ea typeface="Times New Roman"/>
                <a:cs typeface="Times New Roman"/>
              </a:rPr>
              <a:t>.</a:t>
            </a:r>
            <a:endParaRPr lang="ru-RU" sz="2800" dirty="0">
              <a:ea typeface="Times New Roman"/>
              <a:cs typeface="Times New Roman"/>
            </a:endParaRPr>
          </a:p>
          <a:p>
            <a:pPr lvl="0">
              <a:lnSpc>
                <a:spcPct val="115000"/>
              </a:lnSpc>
              <a:buFont typeface="+mj-lt"/>
              <a:buAutoNum type="arabicPeriod"/>
            </a:pPr>
            <a:r>
              <a:rPr lang="uk-UA" sz="2800" dirty="0">
                <a:latin typeface="Times New Roman"/>
                <a:ea typeface="Times New Roman"/>
                <a:cs typeface="Times New Roman"/>
              </a:rPr>
              <a:t>Усний журнал «Музика творить дива!». </a:t>
            </a:r>
            <a:endParaRPr lang="ru-RU" sz="2800" dirty="0">
              <a:ea typeface="Times New Roman"/>
              <a:cs typeface="Times New Roman"/>
            </a:endParaRPr>
          </a:p>
          <a:p>
            <a:pPr marL="0" indent="0">
              <a:buNone/>
            </a:pPr>
            <a:r>
              <a:rPr lang="uk-UA" sz="2800" spc="-10" dirty="0" smtClean="0">
                <a:latin typeface="Times New Roman"/>
                <a:ea typeface="Times New Roman"/>
              </a:rPr>
              <a:t>6. Презентація </a:t>
            </a:r>
            <a:r>
              <a:rPr lang="uk-UA" sz="2800" spc="-10" dirty="0">
                <a:latin typeface="Times New Roman"/>
                <a:ea typeface="Times New Roman"/>
              </a:rPr>
              <a:t>досліджень «Озеро прекрасного» проекту «Україна - моя Батьківщина» </a:t>
            </a:r>
            <a:r>
              <a:rPr lang="uk-UA" sz="2800" dirty="0">
                <a:latin typeface="Times New Roman"/>
                <a:ea typeface="Times New Roman"/>
              </a:rPr>
              <a:t>учнями 3-Б </a:t>
            </a:r>
            <a:r>
              <a:rPr lang="uk-UA" sz="2800" dirty="0" err="1">
                <a:latin typeface="Times New Roman"/>
                <a:ea typeface="Times New Roman"/>
              </a:rPr>
              <a:t>кл</a:t>
            </a:r>
            <a:r>
              <a:rPr lang="uk-UA" sz="2800" dirty="0">
                <a:latin typeface="Times New Roman"/>
                <a:ea typeface="Times New Roman"/>
              </a:rPr>
              <a:t>., 2-В </a:t>
            </a:r>
            <a:r>
              <a:rPr lang="uk-UA" sz="2800" dirty="0" err="1">
                <a:latin typeface="Times New Roman"/>
                <a:ea typeface="Times New Roman"/>
              </a:rPr>
              <a:t>кл</a:t>
            </a:r>
            <a:r>
              <a:rPr lang="uk-UA" sz="2800" dirty="0">
                <a:latin typeface="Times New Roman"/>
                <a:ea typeface="Times New Roman"/>
              </a:rPr>
              <a:t>. , (</a:t>
            </a:r>
            <a:r>
              <a:rPr lang="uk-UA" sz="2800" dirty="0" err="1">
                <a:latin typeface="Times New Roman"/>
                <a:ea typeface="Times New Roman"/>
              </a:rPr>
              <a:t>кл</a:t>
            </a:r>
            <a:r>
              <a:rPr lang="uk-UA" sz="2800" dirty="0">
                <a:latin typeface="Times New Roman"/>
                <a:ea typeface="Times New Roman"/>
              </a:rPr>
              <a:t>. кер.-</a:t>
            </a:r>
            <a:r>
              <a:rPr lang="uk-UA" sz="2800" dirty="0" err="1">
                <a:latin typeface="Times New Roman"/>
                <a:ea typeface="Times New Roman"/>
              </a:rPr>
              <a:t>Дигас</a:t>
            </a:r>
            <a:r>
              <a:rPr lang="uk-UA" sz="2800" dirty="0">
                <a:latin typeface="Times New Roman"/>
                <a:ea typeface="Times New Roman"/>
              </a:rPr>
              <a:t> О.І., Давидова М.І.) </a:t>
            </a:r>
            <a:endParaRPr lang="ru-RU"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000" dirty="0"/>
              <a:t> </a:t>
            </a:r>
            <a:r>
              <a:rPr lang="uk-UA" sz="2400" dirty="0">
                <a:latin typeface="Times New Roman" panose="02020603050405020304" pitchFamily="18" charset="0"/>
                <a:cs typeface="Times New Roman" panose="02020603050405020304" pitchFamily="18" charset="0"/>
              </a:rPr>
              <a:t>Ось такими яскравими листівками діти нашої школи привітали  всіх жінок</a:t>
            </a:r>
            <a:r>
              <a:rPr lang="ru-RU" sz="2400" dirty="0">
                <a:latin typeface="Times New Roman" panose="02020603050405020304" pitchFamily="18" charset="0"/>
                <a:cs typeface="Times New Roman" panose="02020603050405020304" pitchFamily="18" charset="0"/>
              </a:rPr>
              <a:t> з</a:t>
            </a:r>
            <a:r>
              <a:rPr lang="uk-UA" sz="2400" dirty="0">
                <a:latin typeface="Times New Roman" panose="02020603050405020304" pitchFamily="18" charset="0"/>
                <a:cs typeface="Times New Roman" panose="02020603050405020304" pitchFamily="18" charset="0"/>
              </a:rPr>
              <a:t>і святом 8 </a:t>
            </a:r>
            <a:r>
              <a:rPr lang="uk-UA" sz="2400" dirty="0" smtClean="0">
                <a:latin typeface="Times New Roman" panose="02020603050405020304" pitchFamily="18" charset="0"/>
                <a:cs typeface="Times New Roman" panose="02020603050405020304" pitchFamily="18" charset="0"/>
              </a:rPr>
              <a:t>Березня.</a:t>
            </a:r>
            <a:endParaRPr lang="ru-RU" sz="2400" dirty="0">
              <a:latin typeface="Times New Roman" panose="02020603050405020304" pitchFamily="18" charset="0"/>
              <a:cs typeface="Times New Roman" panose="02020603050405020304" pitchFamily="18" charset="0"/>
            </a:endParaRPr>
          </a:p>
        </p:txBody>
      </p:sp>
      <p:pic>
        <p:nvPicPr>
          <p:cNvPr id="3074" name="Picture 2" descr="IMG_20210304_1343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159391">
            <a:off x="508000" y="1597024"/>
            <a:ext cx="4123265" cy="420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IMG_20210304_1345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597025"/>
            <a:ext cx="4104456" cy="297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591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400" dirty="0">
                <a:latin typeface="Times New Roman" panose="02020603050405020304" pitchFamily="18" charset="0"/>
                <a:cs typeface="Times New Roman" panose="02020603050405020304" pitchFamily="18" charset="0"/>
              </a:rPr>
              <a:t> Учні 4-х та 3-Б </a:t>
            </a:r>
            <a:r>
              <a:rPr lang="uk-UA" sz="2400" dirty="0" err="1">
                <a:latin typeface="Times New Roman" panose="02020603050405020304" pitchFamily="18" charset="0"/>
                <a:cs typeface="Times New Roman" panose="02020603050405020304" pitchFamily="18" charset="0"/>
              </a:rPr>
              <a:t>кл</a:t>
            </a:r>
            <a:r>
              <a:rPr lang="uk-UA" sz="2400" dirty="0">
                <a:latin typeface="Times New Roman" panose="02020603050405020304" pitchFamily="18" charset="0"/>
                <a:cs typeface="Times New Roman" panose="02020603050405020304" pitchFamily="18" charset="0"/>
              </a:rPr>
              <a:t>. привітали всіх жінок зі святом 8 Березня і подарували святковий </a:t>
            </a:r>
            <a:r>
              <a:rPr lang="uk-UA" sz="2400" dirty="0" err="1">
                <a:latin typeface="Times New Roman" panose="02020603050405020304" pitchFamily="18" charset="0"/>
                <a:cs typeface="Times New Roman" panose="02020603050405020304" pitchFamily="18" charset="0"/>
              </a:rPr>
              <a:t>відеоконцерт</a:t>
            </a:r>
            <a:r>
              <a:rPr lang="uk-UA" sz="2400" dirty="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p:txBody>
      </p:sp>
      <p:pic>
        <p:nvPicPr>
          <p:cNvPr id="4098" name="Picture 2" descr="2021-03-25_1440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2776"/>
            <a:ext cx="4018246" cy="266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2021-03-25_1443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758" y="1620373"/>
            <a:ext cx="4600519" cy="245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2021-03-25_1446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0148">
            <a:off x="2032878" y="3837730"/>
            <a:ext cx="4728685" cy="2703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608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404664"/>
            <a:ext cx="7772400" cy="1470025"/>
          </a:xfrm>
        </p:spPr>
        <p:txBody>
          <a:bodyPr/>
          <a:lstStyle/>
          <a:p>
            <a:r>
              <a:rPr lang="uk-UA" sz="3600" b="1" dirty="0"/>
              <a:t>Вересень</a:t>
            </a:r>
            <a:r>
              <a:rPr lang="uk-UA" dirty="0"/>
              <a:t/>
            </a:r>
            <a:br>
              <a:rPr lang="uk-UA" dirty="0"/>
            </a:br>
            <a:r>
              <a:rPr lang="uk-UA" dirty="0"/>
              <a:t>“Галявина живого і чудесного”</a:t>
            </a:r>
            <a:endParaRPr lang="ru-RU" dirty="0"/>
          </a:p>
        </p:txBody>
      </p:sp>
      <p:sp>
        <p:nvSpPr>
          <p:cNvPr id="3" name="Подзаголовок 2"/>
          <p:cNvSpPr>
            <a:spLocks noGrp="1"/>
          </p:cNvSpPr>
          <p:nvPr>
            <p:ph type="subTitle" idx="1"/>
          </p:nvPr>
        </p:nvSpPr>
        <p:spPr/>
        <p:txBody>
          <a:bodyPr/>
          <a:lstStyle/>
          <a:p>
            <a:endParaRPr lang="ru-RU" dirty="0"/>
          </a:p>
        </p:txBody>
      </p:sp>
      <p:pic>
        <p:nvPicPr>
          <p:cNvPr id="4" name="Рисунок 3" descr="1803353000246075690cda8eb33bf31c352673c90b.jpg"/>
          <p:cNvPicPr>
            <a:picLocks noChangeAspect="1"/>
          </p:cNvPicPr>
          <p:nvPr/>
        </p:nvPicPr>
        <p:blipFill rotWithShape="1">
          <a:blip r:embed="rId2" cstate="print"/>
          <a:srcRect b="3676"/>
          <a:stretch/>
        </p:blipFill>
        <p:spPr>
          <a:xfrm>
            <a:off x="1331640" y="1772816"/>
            <a:ext cx="6408712" cy="4784700"/>
          </a:xfrm>
          <a:prstGeom prst="roundRect">
            <a:avLst>
              <a:gd name="adj" fmla="val 4167"/>
            </a:avLst>
          </a:prstGeom>
          <a:solidFill>
            <a:srgbClr val="FFFFFF"/>
          </a:solidFill>
          <a:ln w="12700" cap="sq">
            <a:solidFill>
              <a:schemeClr val="accent5">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52070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260648"/>
            <a:ext cx="8229600" cy="1080120"/>
          </a:xfrm>
        </p:spPr>
        <p:txBody>
          <a:bodyPr>
            <a:noAutofit/>
          </a:bodyPr>
          <a:lstStyle/>
          <a:p>
            <a:r>
              <a:rPr lang="uk-UA" sz="2400" dirty="0" smtClean="0">
                <a:latin typeface="Times New Roman" panose="02020603050405020304" pitchFamily="18" charset="0"/>
                <a:cs typeface="Times New Roman" panose="02020603050405020304" pitchFamily="18" charset="0"/>
              </a:rPr>
              <a:t>Гурт </a:t>
            </a:r>
            <a:r>
              <a:rPr lang="uk-UA" sz="2400" dirty="0">
                <a:latin typeface="Times New Roman" panose="02020603050405020304" pitchFamily="18" charset="0"/>
                <a:cs typeface="Times New Roman" panose="02020603050405020304" pitchFamily="18" charset="0"/>
              </a:rPr>
              <a:t>ЗОШ № 37 «Веселкові передзвони</a:t>
            </a:r>
            <a:r>
              <a:rPr lang="uk-UA" sz="2400" dirty="0" smtClean="0">
                <a:latin typeface="Times New Roman" panose="02020603050405020304" pitchFamily="18" charset="0"/>
                <a:cs typeface="Times New Roman" panose="02020603050405020304" pitchFamily="18" charset="0"/>
              </a:rPr>
              <a:t>» </a:t>
            </a:r>
            <a:r>
              <a:rPr lang="uk-UA" sz="2400" dirty="0" err="1" smtClean="0">
                <a:latin typeface="Times New Roman" panose="02020603050405020304" pitchFamily="18" charset="0"/>
                <a:cs typeface="Times New Roman" panose="02020603050405020304" pitchFamily="18" charset="0"/>
              </a:rPr>
              <a:t>зайнял</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ІІІ </a:t>
            </a:r>
            <a:r>
              <a:rPr lang="ru-RU" sz="2400" dirty="0" err="1" smtClean="0">
                <a:latin typeface="Times New Roman" panose="02020603050405020304" pitchFamily="18" charset="0"/>
                <a:cs typeface="Times New Roman" panose="02020603050405020304" pitchFamily="18" charset="0"/>
              </a:rPr>
              <a:t>місце</a:t>
            </a:r>
            <a:r>
              <a:rPr lang="ru-RU" sz="2400" dirty="0" smtClean="0">
                <a:latin typeface="Times New Roman" panose="02020603050405020304" pitchFamily="18" charset="0"/>
                <a:cs typeface="Times New Roman" panose="02020603050405020304" pitchFamily="18" charset="0"/>
              </a:rPr>
              <a:t> у </a:t>
            </a:r>
            <a:r>
              <a:rPr lang="uk-UA" sz="2400" dirty="0" smtClean="0">
                <a:latin typeface="Times New Roman" panose="02020603050405020304" pitchFamily="18" charset="0"/>
                <a:cs typeface="Times New Roman" panose="02020603050405020304" pitchFamily="18" charset="0"/>
              </a:rPr>
              <a:t>конкурсі </a:t>
            </a:r>
            <a:r>
              <a:rPr lang="uk-UA" sz="2400" dirty="0">
                <a:latin typeface="Times New Roman" panose="02020603050405020304" pitchFamily="18" charset="0"/>
                <a:cs typeface="Times New Roman" panose="02020603050405020304" pitchFamily="18" charset="0"/>
              </a:rPr>
              <a:t>вокально-хорового мистецтва «Зіркові голоси»! </a:t>
            </a:r>
            <a:endParaRPr lang="ru-RU" sz="2400" dirty="0">
              <a:latin typeface="Times New Roman" panose="02020603050405020304" pitchFamily="18" charset="0"/>
              <a:cs typeface="Times New Roman" panose="02020603050405020304" pitchFamily="18" charset="0"/>
            </a:endParaRPr>
          </a:p>
        </p:txBody>
      </p:sp>
      <p:pic>
        <p:nvPicPr>
          <p:cNvPr id="5122" name="Picture 2" descr="2021-03-26_1014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40768"/>
            <a:ext cx="7632848" cy="523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140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1143000"/>
          </a:xfrm>
        </p:spPr>
        <p:txBody>
          <a:bodyPr>
            <a:normAutofit fontScale="90000"/>
          </a:bodyPr>
          <a:lstStyle/>
          <a:p>
            <a:r>
              <a:rPr lang="uk-UA" sz="2700" dirty="0">
                <a:latin typeface="Times New Roman" panose="02020603050405020304" pitchFamily="18" charset="0"/>
                <a:cs typeface="Times New Roman" panose="02020603050405020304" pitchFamily="18" charset="0"/>
              </a:rPr>
              <a:t>В рамках місячника естетичного виховання у 2-х  та 3-х класах пройшов виховний  захід на тему: «Музика творить дива».</a:t>
            </a:r>
            <a:r>
              <a:rPr lang="ru-RU" sz="2000" dirty="0"/>
              <a:t/>
            </a:r>
            <a:br>
              <a:rPr lang="ru-RU" sz="2000" dirty="0"/>
            </a:br>
            <a:endParaRPr lang="ru-RU" sz="2000" dirty="0"/>
          </a:p>
        </p:txBody>
      </p:sp>
      <p:pic>
        <p:nvPicPr>
          <p:cNvPr id="6146" name="Picture 2" desc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340768"/>
            <a:ext cx="3948587"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IMG_20210323_091812"/>
          <p:cNvPicPr>
            <a:picLocks noChangeAspect="1" noChangeArrowheads="1"/>
          </p:cNvPicPr>
          <p:nvPr/>
        </p:nvPicPr>
        <p:blipFill>
          <a:blip r:embed="rId3" cstate="print">
            <a:extLst>
              <a:ext uri="{28A0092B-C50C-407E-A947-70E740481C1C}">
                <a14:useLocalDpi xmlns:a14="http://schemas.microsoft.com/office/drawing/2010/main" val="0"/>
              </a:ext>
            </a:extLst>
          </a:blip>
          <a:srcRect r="10114"/>
          <a:stretch>
            <a:fillRect/>
          </a:stretch>
        </p:blipFill>
        <p:spPr bwMode="auto">
          <a:xfrm>
            <a:off x="5148064" y="1124744"/>
            <a:ext cx="3805664"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IMG_20210325_095949"/>
          <p:cNvPicPr>
            <a:picLocks noChangeAspect="1" noChangeArrowheads="1"/>
          </p:cNvPicPr>
          <p:nvPr/>
        </p:nvPicPr>
        <p:blipFill>
          <a:blip r:embed="rId4" cstate="print">
            <a:extLst>
              <a:ext uri="{28A0092B-C50C-407E-A947-70E740481C1C}">
                <a14:useLocalDpi xmlns:a14="http://schemas.microsoft.com/office/drawing/2010/main" val="0"/>
              </a:ext>
            </a:extLst>
          </a:blip>
          <a:srcRect t="18712"/>
          <a:stretch>
            <a:fillRect/>
          </a:stretch>
        </p:blipFill>
        <p:spPr bwMode="auto">
          <a:xfrm>
            <a:off x="4499992" y="3861048"/>
            <a:ext cx="4143990"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IMG_20210324_083839"/>
          <p:cNvPicPr>
            <a:picLocks noChangeAspect="1" noChangeArrowheads="1"/>
          </p:cNvPicPr>
          <p:nvPr/>
        </p:nvPicPr>
        <p:blipFill>
          <a:blip r:embed="rId5" cstate="print">
            <a:extLst>
              <a:ext uri="{28A0092B-C50C-407E-A947-70E740481C1C}">
                <a14:useLocalDpi xmlns:a14="http://schemas.microsoft.com/office/drawing/2010/main" val="0"/>
              </a:ext>
            </a:extLst>
          </a:blip>
          <a:srcRect t="30382"/>
          <a:stretch>
            <a:fillRect/>
          </a:stretch>
        </p:blipFill>
        <p:spPr bwMode="auto">
          <a:xfrm>
            <a:off x="179511" y="4151567"/>
            <a:ext cx="4140677" cy="215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0042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sz="2800" dirty="0">
                <a:latin typeface="Times New Roman" panose="02020603050405020304" pitchFamily="18" charset="0"/>
                <a:cs typeface="Times New Roman" panose="02020603050405020304" pitchFamily="18" charset="0"/>
              </a:rPr>
              <a:t>Виховна година «Подорож до країни мистецтва»  у 4-х класах завершила місячник естетичного виховання. </a:t>
            </a:r>
            <a:endParaRPr lang="ru-RU" sz="2800" dirty="0">
              <a:latin typeface="Times New Roman" panose="02020603050405020304" pitchFamily="18" charset="0"/>
              <a:cs typeface="Times New Roman" panose="02020603050405020304" pitchFamily="18" charset="0"/>
            </a:endParaRPr>
          </a:p>
        </p:txBody>
      </p:sp>
      <p:pic>
        <p:nvPicPr>
          <p:cNvPr id="7170" name="Picture 2" descr="IMG_20210325_083428"/>
          <p:cNvPicPr>
            <a:picLocks noChangeAspect="1" noChangeArrowheads="1"/>
          </p:cNvPicPr>
          <p:nvPr/>
        </p:nvPicPr>
        <p:blipFill>
          <a:blip r:embed="rId2" cstate="print">
            <a:extLst>
              <a:ext uri="{28A0092B-C50C-407E-A947-70E740481C1C}">
                <a14:useLocalDpi xmlns:a14="http://schemas.microsoft.com/office/drawing/2010/main" val="0"/>
              </a:ext>
            </a:extLst>
          </a:blip>
          <a:srcRect t="40399"/>
          <a:stretch>
            <a:fillRect/>
          </a:stretch>
        </p:blipFill>
        <p:spPr bwMode="auto">
          <a:xfrm rot="21196410">
            <a:off x="887495" y="3810749"/>
            <a:ext cx="5430838"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IMG_20210324_113024"/>
          <p:cNvPicPr>
            <a:picLocks noChangeAspect="1" noChangeArrowheads="1"/>
          </p:cNvPicPr>
          <p:nvPr/>
        </p:nvPicPr>
        <p:blipFill>
          <a:blip r:embed="rId3" cstate="print">
            <a:extLst>
              <a:ext uri="{28A0092B-C50C-407E-A947-70E740481C1C}">
                <a14:useLocalDpi xmlns:a14="http://schemas.microsoft.com/office/drawing/2010/main" val="0"/>
              </a:ext>
            </a:extLst>
          </a:blip>
          <a:srcRect l="5060" t="19949" r="4819" b="10197"/>
          <a:stretch>
            <a:fillRect/>
          </a:stretch>
        </p:blipFill>
        <p:spPr bwMode="auto">
          <a:xfrm>
            <a:off x="335840" y="1700808"/>
            <a:ext cx="326707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IMG_20210325_084002"/>
          <p:cNvPicPr>
            <a:picLocks noChangeAspect="1" noChangeArrowheads="1"/>
          </p:cNvPicPr>
          <p:nvPr/>
        </p:nvPicPr>
        <p:blipFill>
          <a:blip r:embed="rId4" cstate="print">
            <a:extLst>
              <a:ext uri="{28A0092B-C50C-407E-A947-70E740481C1C}">
                <a14:useLocalDpi xmlns:a14="http://schemas.microsoft.com/office/drawing/2010/main" val="0"/>
              </a:ext>
            </a:extLst>
          </a:blip>
          <a:srcRect l="18341" t="4114" r="23116" b="10759"/>
          <a:stretch>
            <a:fillRect/>
          </a:stretch>
        </p:blipFill>
        <p:spPr bwMode="auto">
          <a:xfrm>
            <a:off x="5576178" y="1289645"/>
            <a:ext cx="278130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9323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p>
            <a:r>
              <a:rPr lang="uk-UA" dirty="0" smtClean="0">
                <a:latin typeface="Times New Roman" pitchFamily="18" charset="0"/>
                <a:cs typeface="Times New Roman" pitchFamily="18" charset="0"/>
              </a:rPr>
              <a:t>Проведені заходи у квітні 2021 р.</a:t>
            </a:r>
            <a:endParaRPr lang="ru-RU" dirty="0"/>
          </a:p>
        </p:txBody>
      </p:sp>
      <p:sp>
        <p:nvSpPr>
          <p:cNvPr id="3" name="Содержимое 2"/>
          <p:cNvSpPr>
            <a:spLocks noGrp="1"/>
          </p:cNvSpPr>
          <p:nvPr>
            <p:ph idx="1"/>
          </p:nvPr>
        </p:nvSpPr>
        <p:spPr/>
        <p:txBody>
          <a:bodyPr>
            <a:normAutofit fontScale="92500" lnSpcReduction="10000"/>
          </a:bodyPr>
          <a:lstStyle/>
          <a:p>
            <a:pPr marR="111125" lvl="0" algn="just">
              <a:lnSpc>
                <a:spcPct val="115000"/>
              </a:lnSpc>
              <a:buFont typeface="+mj-lt"/>
              <a:buAutoNum type="arabicPeriod"/>
            </a:pPr>
            <a:r>
              <a:rPr lang="uk-UA" sz="2200" dirty="0">
                <a:latin typeface="Times New Roman"/>
                <a:ea typeface="Times New Roman"/>
                <a:cs typeface="Times New Roman"/>
              </a:rPr>
              <a:t>Конкурс малюнків «Бережіть природу» 1-2 </a:t>
            </a:r>
            <a:r>
              <a:rPr lang="uk-UA" sz="2200" dirty="0" err="1">
                <a:latin typeface="Times New Roman"/>
                <a:ea typeface="Times New Roman"/>
                <a:cs typeface="Times New Roman"/>
              </a:rPr>
              <a:t>кл</a:t>
            </a:r>
            <a:r>
              <a:rPr lang="uk-UA" sz="2200" dirty="0">
                <a:latin typeface="Times New Roman"/>
                <a:ea typeface="Times New Roman"/>
                <a:cs typeface="Times New Roman"/>
              </a:rPr>
              <a:t>. </a:t>
            </a:r>
            <a:endParaRPr lang="ru-RU" sz="2200" dirty="0">
              <a:ea typeface="Times New Roman"/>
              <a:cs typeface="Times New Roman"/>
            </a:endParaRPr>
          </a:p>
          <a:p>
            <a:pPr lvl="0" algn="just">
              <a:lnSpc>
                <a:spcPct val="115000"/>
              </a:lnSpc>
              <a:buFont typeface="+mj-lt"/>
              <a:buAutoNum type="arabicPeriod"/>
              <a:tabLst>
                <a:tab pos="360680" algn="l"/>
              </a:tabLst>
            </a:pPr>
            <a:r>
              <a:rPr lang="uk-UA" sz="2200" dirty="0">
                <a:latin typeface="Times New Roman"/>
                <a:ea typeface="Times New Roman"/>
                <a:cs typeface="Times New Roman"/>
              </a:rPr>
              <a:t>Конкурс  стіннівок «Забруднене повітря – екологічна проблема» 3-4 </a:t>
            </a:r>
            <a:r>
              <a:rPr lang="uk-UA" sz="2200" dirty="0" err="1">
                <a:latin typeface="Times New Roman"/>
                <a:ea typeface="Times New Roman"/>
                <a:cs typeface="Times New Roman"/>
              </a:rPr>
              <a:t>кл</a:t>
            </a:r>
            <a:r>
              <a:rPr lang="uk-UA" sz="2200" dirty="0" smtClean="0">
                <a:latin typeface="Times New Roman"/>
                <a:ea typeface="Times New Roman"/>
                <a:cs typeface="Times New Roman"/>
              </a:rPr>
              <a:t>.</a:t>
            </a:r>
            <a:endParaRPr lang="ru-RU" sz="2200" dirty="0">
              <a:ea typeface="Times New Roman"/>
              <a:cs typeface="Times New Roman"/>
            </a:endParaRPr>
          </a:p>
          <a:p>
            <a:pPr lvl="0" algn="just">
              <a:lnSpc>
                <a:spcPct val="115000"/>
              </a:lnSpc>
              <a:buFont typeface="+mj-lt"/>
              <a:buAutoNum type="arabicPeriod"/>
            </a:pPr>
            <a:r>
              <a:rPr lang="uk-UA" sz="2200" dirty="0">
                <a:latin typeface="Times New Roman"/>
                <a:ea typeface="Times New Roman"/>
                <a:cs typeface="Times New Roman"/>
              </a:rPr>
              <a:t>Загальношкільна лінійка до Дня пам’яті Чорнобильської трагедії. </a:t>
            </a:r>
            <a:endParaRPr lang="ru-RU" sz="2200" dirty="0">
              <a:ea typeface="Times New Roman"/>
              <a:cs typeface="Times New Roman"/>
            </a:endParaRPr>
          </a:p>
          <a:p>
            <a:pPr lvl="0" algn="just">
              <a:lnSpc>
                <a:spcPct val="115000"/>
              </a:lnSpc>
              <a:buFont typeface="+mj-lt"/>
              <a:buAutoNum type="arabicPeriod"/>
            </a:pPr>
            <a:r>
              <a:rPr lang="uk-UA" sz="2200" dirty="0">
                <a:latin typeface="Times New Roman"/>
                <a:ea typeface="Times New Roman"/>
                <a:cs typeface="Times New Roman"/>
              </a:rPr>
              <a:t>Єдина класна година «Чорнобиль – горе України. </a:t>
            </a:r>
            <a:endParaRPr lang="ru-RU" sz="2200" dirty="0">
              <a:ea typeface="Times New Roman"/>
              <a:cs typeface="Times New Roman"/>
            </a:endParaRPr>
          </a:p>
          <a:p>
            <a:pPr marR="111125" lvl="0" algn="just">
              <a:lnSpc>
                <a:spcPct val="115000"/>
              </a:lnSpc>
              <a:buFont typeface="+mj-lt"/>
              <a:buAutoNum type="arabicPeriod"/>
            </a:pPr>
            <a:r>
              <a:rPr lang="uk-UA" sz="2200" spc="-10" dirty="0">
                <a:latin typeface="Times New Roman"/>
                <a:ea typeface="Times New Roman"/>
                <a:cs typeface="Times New Roman"/>
              </a:rPr>
              <a:t>Перегляд фільму «Спогади про Чорнобиль» </a:t>
            </a:r>
            <a:endParaRPr lang="ru-RU" sz="2200" dirty="0">
              <a:ea typeface="Times New Roman"/>
              <a:cs typeface="Times New Roman"/>
            </a:endParaRPr>
          </a:p>
          <a:p>
            <a:pPr marR="111125" lvl="0" algn="just">
              <a:lnSpc>
                <a:spcPct val="115000"/>
              </a:lnSpc>
              <a:buFont typeface="+mj-lt"/>
              <a:buAutoNum type="arabicPeriod"/>
            </a:pPr>
            <a:r>
              <a:rPr lang="ru-RU" sz="2200" dirty="0" err="1">
                <a:solidFill>
                  <a:srgbClr val="FF0000"/>
                </a:solidFill>
                <a:latin typeface="Times New Roman"/>
                <a:ea typeface="Times New Roman"/>
                <a:cs typeface="Times New Roman"/>
              </a:rPr>
              <a:t>Тиждень</a:t>
            </a:r>
            <a:r>
              <a:rPr lang="ru-RU" sz="2200" dirty="0">
                <a:solidFill>
                  <a:srgbClr val="FF0000"/>
                </a:solidFill>
                <a:latin typeface="Times New Roman"/>
                <a:ea typeface="Times New Roman"/>
                <a:cs typeface="Times New Roman"/>
              </a:rPr>
              <a:t> БЖД  на тему: «</a:t>
            </a:r>
            <a:r>
              <a:rPr lang="ru-RU" sz="2200" dirty="0" err="1">
                <a:solidFill>
                  <a:srgbClr val="FF0000"/>
                </a:solidFill>
                <a:latin typeface="Times New Roman"/>
                <a:ea typeface="Times New Roman"/>
                <a:cs typeface="Times New Roman"/>
              </a:rPr>
              <a:t>Безпека</a:t>
            </a:r>
            <a:r>
              <a:rPr lang="ru-RU" sz="2200" dirty="0">
                <a:solidFill>
                  <a:srgbClr val="FF0000"/>
                </a:solidFill>
                <a:latin typeface="Times New Roman"/>
                <a:ea typeface="Times New Roman"/>
                <a:cs typeface="Times New Roman"/>
              </a:rPr>
              <a:t> </a:t>
            </a:r>
            <a:r>
              <a:rPr lang="ru-RU" sz="2200" dirty="0" err="1">
                <a:solidFill>
                  <a:srgbClr val="FF0000"/>
                </a:solidFill>
                <a:latin typeface="Times New Roman"/>
                <a:ea typeface="Times New Roman"/>
                <a:cs typeface="Times New Roman"/>
              </a:rPr>
              <a:t>людини</a:t>
            </a:r>
            <a:r>
              <a:rPr lang="ru-RU" sz="2200" dirty="0">
                <a:solidFill>
                  <a:srgbClr val="FF0000"/>
                </a:solidFill>
                <a:latin typeface="Times New Roman"/>
                <a:ea typeface="Times New Roman"/>
                <a:cs typeface="Times New Roman"/>
              </a:rPr>
              <a:t> в </a:t>
            </a:r>
            <a:r>
              <a:rPr lang="ru-RU" sz="2200" dirty="0" err="1">
                <a:solidFill>
                  <a:srgbClr val="FF0000"/>
                </a:solidFill>
                <a:latin typeface="Times New Roman"/>
                <a:ea typeface="Times New Roman"/>
                <a:cs typeface="Times New Roman"/>
              </a:rPr>
              <a:t>небезпечних</a:t>
            </a:r>
            <a:r>
              <a:rPr lang="ru-RU" sz="2200" dirty="0">
                <a:solidFill>
                  <a:srgbClr val="FF0000"/>
                </a:solidFill>
                <a:latin typeface="Times New Roman"/>
                <a:ea typeface="Times New Roman"/>
                <a:cs typeface="Times New Roman"/>
              </a:rPr>
              <a:t> </a:t>
            </a:r>
            <a:r>
              <a:rPr lang="ru-RU" sz="2200" dirty="0" err="1">
                <a:solidFill>
                  <a:srgbClr val="FF0000"/>
                </a:solidFill>
                <a:latin typeface="Times New Roman"/>
                <a:ea typeface="Times New Roman"/>
                <a:cs typeface="Times New Roman"/>
              </a:rPr>
              <a:t>ситуаціях</a:t>
            </a:r>
            <a:r>
              <a:rPr lang="ru-RU" sz="2200" dirty="0">
                <a:solidFill>
                  <a:srgbClr val="FF0000"/>
                </a:solidFill>
                <a:latin typeface="Times New Roman"/>
                <a:ea typeface="Times New Roman"/>
                <a:cs typeface="Times New Roman"/>
              </a:rPr>
              <a:t>».</a:t>
            </a:r>
            <a:r>
              <a:rPr lang="uk-UA" sz="2200" dirty="0">
                <a:solidFill>
                  <a:srgbClr val="FF0000"/>
                </a:solidFill>
                <a:latin typeface="Times New Roman"/>
                <a:ea typeface="Times New Roman"/>
                <a:cs typeface="Times New Roman"/>
              </a:rPr>
              <a:t> </a:t>
            </a:r>
            <a:r>
              <a:rPr lang="uk-UA" sz="2200" dirty="0" smtClean="0">
                <a:solidFill>
                  <a:srgbClr val="FF0000"/>
                </a:solidFill>
                <a:latin typeface="Times New Roman"/>
                <a:ea typeface="Times New Roman"/>
                <a:cs typeface="Times New Roman"/>
              </a:rPr>
              <a:t>26-30.04</a:t>
            </a:r>
            <a:endParaRPr lang="ru-RU" sz="2200" dirty="0">
              <a:ea typeface="Times New Roman"/>
              <a:cs typeface="Times New Roman"/>
            </a:endParaRPr>
          </a:p>
          <a:p>
            <a:pPr marR="111125" lvl="0" algn="just">
              <a:lnSpc>
                <a:spcPct val="115000"/>
              </a:lnSpc>
              <a:buFont typeface="+mj-lt"/>
              <a:buAutoNum type="arabicPeriod"/>
            </a:pPr>
            <a:r>
              <a:rPr lang="uk-UA" sz="2200" spc="-10" dirty="0">
                <a:latin typeface="Times New Roman"/>
                <a:ea typeface="Times New Roman"/>
                <a:cs typeface="Times New Roman"/>
              </a:rPr>
              <a:t>Презентація досліджень «Сад надії» проекту «Україна - моя Батьківщина» </a:t>
            </a:r>
            <a:r>
              <a:rPr lang="uk-UA" sz="2200" dirty="0">
                <a:latin typeface="Times New Roman"/>
                <a:ea typeface="Times New Roman"/>
                <a:cs typeface="Times New Roman"/>
              </a:rPr>
              <a:t>учнями 4-Б </a:t>
            </a:r>
            <a:r>
              <a:rPr lang="uk-UA" sz="2200" dirty="0" err="1">
                <a:latin typeface="Times New Roman"/>
                <a:ea typeface="Times New Roman"/>
                <a:cs typeface="Times New Roman"/>
              </a:rPr>
              <a:t>кл</a:t>
            </a:r>
            <a:r>
              <a:rPr lang="uk-UA" sz="2200" dirty="0">
                <a:latin typeface="Times New Roman"/>
                <a:ea typeface="Times New Roman"/>
                <a:cs typeface="Times New Roman"/>
              </a:rPr>
              <a:t>., (</a:t>
            </a:r>
            <a:r>
              <a:rPr lang="uk-UA" sz="2200" dirty="0" err="1">
                <a:latin typeface="Times New Roman"/>
                <a:ea typeface="Times New Roman"/>
                <a:cs typeface="Times New Roman"/>
              </a:rPr>
              <a:t>кл</a:t>
            </a:r>
            <a:r>
              <a:rPr lang="uk-UA" sz="2200" dirty="0">
                <a:latin typeface="Times New Roman"/>
                <a:ea typeface="Times New Roman"/>
                <a:cs typeface="Times New Roman"/>
              </a:rPr>
              <a:t>. кер.-</a:t>
            </a:r>
            <a:r>
              <a:rPr lang="uk-UA" sz="2200" dirty="0" err="1">
                <a:latin typeface="Times New Roman"/>
                <a:ea typeface="Times New Roman"/>
                <a:cs typeface="Times New Roman"/>
              </a:rPr>
              <a:t>Галущенко</a:t>
            </a:r>
            <a:r>
              <a:rPr lang="uk-UA" sz="2200" dirty="0">
                <a:latin typeface="Times New Roman"/>
                <a:ea typeface="Times New Roman"/>
                <a:cs typeface="Times New Roman"/>
              </a:rPr>
              <a:t> В.А.) 26-30.04</a:t>
            </a:r>
            <a:endParaRPr lang="ru-RU" sz="2200" dirty="0">
              <a:ea typeface="Times New Roman"/>
              <a:cs typeface="Times New Roman"/>
            </a:endParaRPr>
          </a:p>
          <a:p>
            <a:pPr marR="111125" lvl="0" algn="just">
              <a:lnSpc>
                <a:spcPct val="115000"/>
              </a:lnSpc>
              <a:buFont typeface="+mj-lt"/>
              <a:buAutoNum type="arabicPeriod"/>
            </a:pPr>
            <a:r>
              <a:rPr lang="uk-UA" sz="2200" dirty="0">
                <a:latin typeface="Times New Roman"/>
                <a:ea typeface="Times New Roman"/>
                <a:cs typeface="Times New Roman"/>
              </a:rPr>
              <a:t>Презентація досліджень у рамках загальношкільного проекту «Збережи життя і </a:t>
            </a:r>
            <a:r>
              <a:rPr lang="uk-UA" sz="2200" dirty="0" err="1">
                <a:latin typeface="Times New Roman"/>
                <a:ea typeface="Times New Roman"/>
                <a:cs typeface="Times New Roman"/>
              </a:rPr>
              <a:t>здоров</a:t>
            </a:r>
            <a:r>
              <a:rPr lang="ru-RU" sz="2200" dirty="0">
                <a:latin typeface="Times New Roman"/>
                <a:ea typeface="Times New Roman"/>
                <a:cs typeface="Times New Roman"/>
              </a:rPr>
              <a:t>я</a:t>
            </a:r>
            <a:r>
              <a:rPr lang="uk-UA" sz="2200" dirty="0">
                <a:latin typeface="Times New Roman"/>
                <a:ea typeface="Times New Roman"/>
                <a:cs typeface="Times New Roman"/>
              </a:rPr>
              <a:t>» учнями 2-А класу (</a:t>
            </a:r>
            <a:r>
              <a:rPr lang="uk-UA" sz="2200" dirty="0" err="1">
                <a:latin typeface="Times New Roman"/>
                <a:ea typeface="Times New Roman"/>
                <a:cs typeface="Times New Roman"/>
              </a:rPr>
              <a:t>кл</a:t>
            </a:r>
            <a:r>
              <a:rPr lang="uk-UA" sz="2200" dirty="0">
                <a:latin typeface="Times New Roman"/>
                <a:ea typeface="Times New Roman"/>
                <a:cs typeface="Times New Roman"/>
              </a:rPr>
              <a:t>. кер. </a:t>
            </a:r>
            <a:r>
              <a:rPr lang="uk-UA" sz="2200" dirty="0" err="1">
                <a:latin typeface="Times New Roman"/>
                <a:ea typeface="Times New Roman"/>
                <a:cs typeface="Times New Roman"/>
              </a:rPr>
              <a:t>Зайченко</a:t>
            </a:r>
            <a:r>
              <a:rPr lang="uk-UA" sz="2200" dirty="0">
                <a:latin typeface="Times New Roman"/>
                <a:ea typeface="Times New Roman"/>
                <a:cs typeface="Times New Roman"/>
              </a:rPr>
              <a:t> С.В.) </a:t>
            </a:r>
            <a:endParaRPr lang="ru-RU" sz="2200" dirty="0">
              <a:ea typeface="Times New Roman"/>
              <a:cs typeface="Times New Roman"/>
            </a:endParaRPr>
          </a:p>
          <a:p>
            <a:pPr marL="0" marR="111125" indent="0" algn="just">
              <a:lnSpc>
                <a:spcPct val="115000"/>
              </a:lnSpc>
              <a:spcAft>
                <a:spcPts val="0"/>
              </a:spcAft>
              <a:buNone/>
            </a:pPr>
            <a:endParaRPr lang="ru-RU" sz="2200" dirty="0">
              <a:ea typeface="Calibri"/>
              <a:cs typeface="Times New Roman"/>
            </a:endParaRPr>
          </a:p>
          <a:p>
            <a:pPr marL="0" indent="0">
              <a:buNone/>
            </a:pPr>
            <a:endParaRPr lang="ru-RU" sz="1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err="1">
                <a:latin typeface="Times New Roman"/>
                <a:ea typeface="Times New Roman"/>
              </a:rPr>
              <a:t>Учні</a:t>
            </a:r>
            <a:r>
              <a:rPr lang="ru-RU" sz="2400" dirty="0">
                <a:latin typeface="Times New Roman"/>
                <a:ea typeface="Times New Roman"/>
              </a:rPr>
              <a:t> </a:t>
            </a:r>
            <a:r>
              <a:rPr lang="ru-RU" sz="2400" dirty="0" err="1">
                <a:latin typeface="Times New Roman"/>
                <a:ea typeface="Times New Roman"/>
              </a:rPr>
              <a:t>нашої</a:t>
            </a:r>
            <a:r>
              <a:rPr lang="ru-RU" sz="2400" dirty="0">
                <a:latin typeface="Times New Roman"/>
                <a:ea typeface="Times New Roman"/>
              </a:rPr>
              <a:t> </a:t>
            </a:r>
            <a:r>
              <a:rPr lang="ru-RU" sz="2400" dirty="0" err="1">
                <a:latin typeface="Times New Roman"/>
                <a:ea typeface="Times New Roman"/>
              </a:rPr>
              <a:t>школи</a:t>
            </a:r>
            <a:r>
              <a:rPr lang="ru-RU" sz="2400" dirty="0">
                <a:latin typeface="Times New Roman"/>
                <a:ea typeface="Times New Roman"/>
              </a:rPr>
              <a:t> взяли участь у заходах, </a:t>
            </a:r>
            <a:r>
              <a:rPr lang="ru-RU" sz="2400" dirty="0" err="1">
                <a:latin typeface="Times New Roman"/>
                <a:ea typeface="Times New Roman"/>
              </a:rPr>
              <a:t>приурочених</a:t>
            </a:r>
            <a:r>
              <a:rPr lang="ru-RU" sz="2400" dirty="0">
                <a:latin typeface="Times New Roman"/>
                <a:ea typeface="Times New Roman"/>
              </a:rPr>
              <a:t> до </a:t>
            </a:r>
            <a:r>
              <a:rPr lang="ru-RU" sz="2400" dirty="0" err="1">
                <a:latin typeface="Times New Roman"/>
                <a:ea typeface="Times New Roman"/>
              </a:rPr>
              <a:t>відзначення</a:t>
            </a:r>
            <a:r>
              <a:rPr lang="ru-RU" sz="2400" dirty="0">
                <a:latin typeface="Times New Roman"/>
                <a:ea typeface="Times New Roman"/>
              </a:rPr>
              <a:t> Дня </a:t>
            </a:r>
            <a:r>
              <a:rPr lang="ru-RU" sz="2400" dirty="0" err="1">
                <a:latin typeface="Times New Roman"/>
                <a:ea typeface="Times New Roman"/>
              </a:rPr>
              <a:t>довкілля</a:t>
            </a:r>
            <a:r>
              <a:rPr lang="ru-RU" sz="2400" dirty="0">
                <a:latin typeface="Times New Roman"/>
                <a:ea typeface="Times New Roman"/>
              </a:rPr>
              <a:t>. </a:t>
            </a:r>
            <a:endParaRPr lang="ru-RU" sz="2400" dirty="0"/>
          </a:p>
        </p:txBody>
      </p:sp>
      <p:pic>
        <p:nvPicPr>
          <p:cNvPr id="1026" name="Рисунок 11" descr="Возможно, это изображение (ребенок, стоит и в помещении)"/>
          <p:cNvPicPr>
            <a:picLocks noChangeAspect="1" noChangeArrowheads="1"/>
          </p:cNvPicPr>
          <p:nvPr/>
        </p:nvPicPr>
        <p:blipFill>
          <a:blip r:embed="rId2" cstate="print">
            <a:lum bright="20000" contrast="20000"/>
            <a:extLst>
              <a:ext uri="{28A0092B-C50C-407E-A947-70E740481C1C}">
                <a14:useLocalDpi xmlns:a14="http://schemas.microsoft.com/office/drawing/2010/main" val="0"/>
              </a:ext>
            </a:extLst>
          </a:blip>
          <a:srcRect/>
          <a:stretch>
            <a:fillRect/>
          </a:stretch>
        </p:blipFill>
        <p:spPr bwMode="auto">
          <a:xfrm>
            <a:off x="274631" y="1142595"/>
            <a:ext cx="2240830" cy="296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Рисунок 1" descr="https://kirovograd-school37.klasna.com/uploads/editor/3355/112198/news_2173/images/2021_04_20_152643.png"/>
          <p:cNvPicPr>
            <a:picLocks noChangeAspect="1" noChangeArrowheads="1"/>
          </p:cNvPicPr>
          <p:nvPr/>
        </p:nvPicPr>
        <p:blipFill>
          <a:blip r:embed="rId3">
            <a:lum bright="40000" contrast="40000"/>
            <a:extLst>
              <a:ext uri="{28A0092B-C50C-407E-A947-70E740481C1C}">
                <a14:useLocalDpi xmlns:a14="http://schemas.microsoft.com/office/drawing/2010/main" val="0"/>
              </a:ext>
            </a:extLst>
          </a:blip>
          <a:srcRect/>
          <a:stretch>
            <a:fillRect/>
          </a:stretch>
        </p:blipFill>
        <p:spPr bwMode="auto">
          <a:xfrm>
            <a:off x="5796136" y="1549176"/>
            <a:ext cx="2690813"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Рисунок 7" descr="https://kirovograd-school37.klasna.com/uploads/editor/3355/112198/news_2173/images/mednikova_mariya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1211115"/>
            <a:ext cx="2323022" cy="1737878"/>
          </a:xfrm>
          <a:prstGeom prst="rect">
            <a:avLst/>
          </a:prstGeom>
          <a:noFill/>
          <a:extLst>
            <a:ext uri="{909E8E84-426E-40DD-AFC4-6F175D3DCCD1}">
              <a14:hiddenFill xmlns:a14="http://schemas.microsoft.com/office/drawing/2010/main">
                <a:solidFill>
                  <a:srgbClr val="FFFFFF"/>
                </a:solidFill>
              </a14:hiddenFill>
            </a:ext>
          </a:extLst>
        </p:spPr>
      </p:pic>
      <p:pic>
        <p:nvPicPr>
          <p:cNvPr id="1029" name="Рисунок 8" descr="https://kirovograd-school37.klasna.com/uploads/editor/3355/112198/news_2173/images/mednikova_mariya_4.jpg"/>
          <p:cNvPicPr>
            <a:picLocks noChangeAspect="1" noChangeArrowheads="1"/>
          </p:cNvPicPr>
          <p:nvPr/>
        </p:nvPicPr>
        <p:blipFill>
          <a:blip r:embed="rId5" cstate="print">
            <a:lum contrast="20000"/>
            <a:extLst>
              <a:ext uri="{28A0092B-C50C-407E-A947-70E740481C1C}">
                <a14:useLocalDpi xmlns:a14="http://schemas.microsoft.com/office/drawing/2010/main" val="0"/>
              </a:ext>
            </a:extLst>
          </a:blip>
          <a:srcRect t="22034"/>
          <a:stretch>
            <a:fillRect/>
          </a:stretch>
        </p:blipFill>
        <p:spPr bwMode="auto">
          <a:xfrm>
            <a:off x="4211960" y="2148012"/>
            <a:ext cx="1932787" cy="20120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Рисунок 3" descr="https://kirovograd-school37.klasna.com/uploads/editor/3355/112198/news_2173/images/babich_maksim.jpg"/>
          <p:cNvPicPr>
            <a:picLocks noChangeAspect="1" noChangeArrowheads="1"/>
          </p:cNvPicPr>
          <p:nvPr/>
        </p:nvPicPr>
        <p:blipFill>
          <a:blip r:embed="rId6">
            <a:lum contrast="20000"/>
            <a:extLst>
              <a:ext uri="{28A0092B-C50C-407E-A947-70E740481C1C}">
                <a14:useLocalDpi xmlns:a14="http://schemas.microsoft.com/office/drawing/2010/main" val="0"/>
              </a:ext>
            </a:extLst>
          </a:blip>
          <a:srcRect b="17416"/>
          <a:stretch>
            <a:fillRect/>
          </a:stretch>
        </p:blipFill>
        <p:spPr bwMode="auto">
          <a:xfrm>
            <a:off x="2185909" y="2948993"/>
            <a:ext cx="2026051" cy="3117842"/>
          </a:xfrm>
          <a:prstGeom prst="rect">
            <a:avLst/>
          </a:prstGeom>
          <a:noFill/>
          <a:extLst>
            <a:ext uri="{909E8E84-426E-40DD-AFC4-6F175D3DCCD1}">
              <a14:hiddenFill xmlns:a14="http://schemas.microsoft.com/office/drawing/2010/main">
                <a:solidFill>
                  <a:srgbClr val="FFFFFF"/>
                </a:solidFill>
              </a14:hiddenFill>
            </a:ext>
          </a:extLst>
        </p:spPr>
      </p:pic>
      <p:pic>
        <p:nvPicPr>
          <p:cNvPr id="1031" name="Рисунок 4" descr="https://kirovograd-school37.klasna.com/uploads/editor/3355/112198/news_2173/images/gadyukov_ego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1542" y="3127062"/>
            <a:ext cx="1534914" cy="33321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Рисунок 6" descr="https://kirovograd-school37.klasna.com/uploads/editor/3355/112198/news_2173/images/kulaec_mikola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1253" y="3861048"/>
            <a:ext cx="2033788" cy="2714280"/>
          </a:xfrm>
          <a:prstGeom prst="rect">
            <a:avLst/>
          </a:prstGeom>
          <a:noFill/>
          <a:extLst>
            <a:ext uri="{909E8E84-426E-40DD-AFC4-6F175D3DCCD1}">
              <a14:hiddenFill xmlns:a14="http://schemas.microsoft.com/office/drawing/2010/main">
                <a:solidFill>
                  <a:srgbClr val="FFFFFF"/>
                </a:solidFill>
              </a14:hiddenFill>
            </a:ext>
          </a:extLst>
        </p:spPr>
      </p:pic>
      <p:pic>
        <p:nvPicPr>
          <p:cNvPr id="1033" name="Рисунок 12" descr="Возможно, это изображение (ребенок и в помещении)"/>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0" y="4134428"/>
            <a:ext cx="198120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199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nSpc>
                <a:spcPct val="115000"/>
              </a:lnSpc>
              <a:spcAft>
                <a:spcPts val="0"/>
              </a:spcAft>
              <a:tabLst>
                <a:tab pos="3921125" algn="l"/>
              </a:tabLst>
            </a:pPr>
            <a:r>
              <a:rPr lang="ru-RU" sz="2000" dirty="0" smtClean="0">
                <a:solidFill>
                  <a:srgbClr val="050505"/>
                </a:solidFill>
                <a:latin typeface="Times New Roman"/>
                <a:ea typeface="Times New Roman"/>
              </a:rPr>
              <a:t/>
            </a:r>
            <a:br>
              <a:rPr lang="ru-RU" sz="2000" dirty="0" smtClean="0">
                <a:solidFill>
                  <a:srgbClr val="050505"/>
                </a:solidFill>
                <a:latin typeface="Times New Roman"/>
                <a:ea typeface="Times New Roman"/>
              </a:rPr>
            </a:br>
            <a:r>
              <a:rPr lang="ru-RU" sz="2000" dirty="0" smtClean="0">
                <a:solidFill>
                  <a:srgbClr val="050505"/>
                </a:solidFill>
                <a:latin typeface="Times New Roman"/>
                <a:ea typeface="Times New Roman"/>
              </a:rPr>
              <a:t/>
            </a:r>
            <a:br>
              <a:rPr lang="ru-RU" sz="2000" dirty="0" smtClean="0">
                <a:solidFill>
                  <a:srgbClr val="050505"/>
                </a:solidFill>
                <a:latin typeface="Times New Roman"/>
                <a:ea typeface="Times New Roman"/>
              </a:rPr>
            </a:br>
            <a:r>
              <a:rPr lang="ru-RU" sz="2700" dirty="0" smtClean="0">
                <a:solidFill>
                  <a:srgbClr val="050505"/>
                </a:solidFill>
                <a:latin typeface="Times New Roman"/>
                <a:ea typeface="Times New Roman"/>
              </a:rPr>
              <a:t>У </a:t>
            </a:r>
            <a:r>
              <a:rPr lang="ru-RU" sz="2700" dirty="0" err="1">
                <a:solidFill>
                  <a:srgbClr val="050505"/>
                </a:solidFill>
                <a:latin typeface="Times New Roman"/>
                <a:ea typeface="Times New Roman"/>
              </a:rPr>
              <a:t>творчому</a:t>
            </a:r>
            <a:r>
              <a:rPr lang="ru-RU" sz="2700" dirty="0">
                <a:solidFill>
                  <a:srgbClr val="050505"/>
                </a:solidFill>
                <a:latin typeface="Times New Roman"/>
                <a:ea typeface="Times New Roman"/>
              </a:rPr>
              <a:t> </a:t>
            </a:r>
            <a:r>
              <a:rPr lang="ru-RU" sz="2700" dirty="0" err="1">
                <a:solidFill>
                  <a:srgbClr val="050505"/>
                </a:solidFill>
                <a:latin typeface="Times New Roman"/>
                <a:ea typeface="Times New Roman"/>
              </a:rPr>
              <a:t>конкурсі</a:t>
            </a:r>
            <a:r>
              <a:rPr lang="ru-RU" sz="2700" dirty="0">
                <a:solidFill>
                  <a:srgbClr val="050505"/>
                </a:solidFill>
                <a:latin typeface="Times New Roman"/>
                <a:ea typeface="Times New Roman"/>
              </a:rPr>
              <a:t> </a:t>
            </a:r>
            <a:r>
              <a:rPr lang="ru-RU" sz="2700" dirty="0" err="1">
                <a:solidFill>
                  <a:srgbClr val="050505"/>
                </a:solidFill>
                <a:latin typeface="Times New Roman"/>
                <a:ea typeface="Times New Roman"/>
              </a:rPr>
              <a:t>Літературний</a:t>
            </a:r>
            <a:r>
              <a:rPr lang="ru-RU" sz="2700" dirty="0">
                <a:solidFill>
                  <a:srgbClr val="050505"/>
                </a:solidFill>
                <a:latin typeface="Times New Roman"/>
                <a:ea typeface="Times New Roman"/>
              </a:rPr>
              <a:t> </a:t>
            </a:r>
            <a:r>
              <a:rPr lang="ru-RU" sz="2700" dirty="0" err="1">
                <a:solidFill>
                  <a:srgbClr val="050505"/>
                </a:solidFill>
                <a:latin typeface="Times New Roman"/>
                <a:ea typeface="Times New Roman"/>
              </a:rPr>
              <a:t>колаж</a:t>
            </a:r>
            <a:r>
              <a:rPr lang="ru-RU" sz="2700" dirty="0">
                <a:solidFill>
                  <a:srgbClr val="050505"/>
                </a:solidFill>
                <a:latin typeface="Times New Roman"/>
                <a:ea typeface="Times New Roman"/>
              </a:rPr>
              <a:t> «Леся </a:t>
            </a:r>
            <a:r>
              <a:rPr lang="ru-RU" sz="2700" dirty="0" err="1">
                <a:solidFill>
                  <a:srgbClr val="050505"/>
                </a:solidFill>
                <a:latin typeface="Times New Roman"/>
                <a:ea typeface="Times New Roman"/>
              </a:rPr>
              <a:t>Українка</a:t>
            </a:r>
            <a:r>
              <a:rPr lang="ru-RU" sz="2700" dirty="0">
                <a:solidFill>
                  <a:srgbClr val="050505"/>
                </a:solidFill>
                <a:latin typeface="Times New Roman"/>
                <a:ea typeface="Times New Roman"/>
              </a:rPr>
              <a:t> – наша </a:t>
            </a:r>
            <a:r>
              <a:rPr lang="ru-RU" sz="2700" dirty="0" err="1">
                <a:solidFill>
                  <a:srgbClr val="050505"/>
                </a:solidFill>
                <a:latin typeface="Times New Roman"/>
                <a:ea typeface="Times New Roman"/>
              </a:rPr>
              <a:t>гордість</a:t>
            </a:r>
            <a:r>
              <a:rPr lang="ru-RU" sz="2700" dirty="0">
                <a:solidFill>
                  <a:srgbClr val="050505"/>
                </a:solidFill>
                <a:latin typeface="Times New Roman"/>
                <a:ea typeface="Times New Roman"/>
              </a:rPr>
              <a:t> і окраса</a:t>
            </a:r>
            <a:r>
              <a:rPr lang="ru-RU" sz="2700" dirty="0" smtClean="0">
                <a:solidFill>
                  <a:srgbClr val="050505"/>
                </a:solidFill>
                <a:latin typeface="Times New Roman"/>
                <a:ea typeface="Times New Roman"/>
              </a:rPr>
              <a:t>» </a:t>
            </a:r>
            <a:r>
              <a:rPr lang="ru-RU" sz="2700" dirty="0">
                <a:solidFill>
                  <a:srgbClr val="050505"/>
                </a:solidFill>
                <a:latin typeface="Times New Roman"/>
                <a:ea typeface="Times New Roman"/>
                <a:cs typeface="Times New Roman"/>
              </a:rPr>
              <a:t>в</a:t>
            </a:r>
            <a:r>
              <a:rPr lang="ru-RU" sz="2700" dirty="0" smtClean="0">
                <a:solidFill>
                  <a:srgbClr val="050505"/>
                </a:solidFill>
                <a:latin typeface="Times New Roman"/>
                <a:ea typeface="Times New Roman"/>
                <a:cs typeface="Times New Roman"/>
              </a:rPr>
              <a:t>зяла участь </a:t>
            </a:r>
            <a:r>
              <a:rPr lang="ru-RU" sz="2700" dirty="0" err="1">
                <a:solidFill>
                  <a:srgbClr val="050505"/>
                </a:solidFill>
                <a:latin typeface="Times New Roman"/>
                <a:ea typeface="Times New Roman"/>
                <a:cs typeface="Times New Roman"/>
              </a:rPr>
              <a:t>учениця</a:t>
            </a:r>
            <a:r>
              <a:rPr lang="ru-RU" sz="2700" dirty="0">
                <a:solidFill>
                  <a:srgbClr val="050505"/>
                </a:solidFill>
                <a:latin typeface="Times New Roman"/>
                <a:ea typeface="Times New Roman"/>
                <a:cs typeface="Times New Roman"/>
              </a:rPr>
              <a:t> 4 А </a:t>
            </a:r>
            <a:r>
              <a:rPr lang="ru-RU" sz="2700" dirty="0" err="1">
                <a:solidFill>
                  <a:srgbClr val="050505"/>
                </a:solidFill>
                <a:latin typeface="Times New Roman"/>
                <a:ea typeface="Times New Roman"/>
                <a:cs typeface="Times New Roman"/>
              </a:rPr>
              <a:t>класу</a:t>
            </a:r>
            <a:r>
              <a:rPr lang="ru-RU" sz="2700" dirty="0">
                <a:solidFill>
                  <a:srgbClr val="050505"/>
                </a:solidFill>
                <a:latin typeface="Times New Roman"/>
                <a:ea typeface="Times New Roman"/>
                <a:cs typeface="Times New Roman"/>
              </a:rPr>
              <a:t> </a:t>
            </a:r>
            <a:r>
              <a:rPr lang="ru-RU" sz="2700" dirty="0" err="1" smtClean="0">
                <a:solidFill>
                  <a:srgbClr val="050505"/>
                </a:solidFill>
                <a:latin typeface="Times New Roman"/>
                <a:ea typeface="Times New Roman"/>
                <a:cs typeface="Times New Roman"/>
              </a:rPr>
              <a:t>Єлизавета</a:t>
            </a:r>
            <a:r>
              <a:rPr lang="ru-RU" sz="2700" dirty="0" smtClean="0">
                <a:solidFill>
                  <a:srgbClr val="050505"/>
                </a:solidFill>
                <a:latin typeface="Times New Roman"/>
                <a:ea typeface="Times New Roman"/>
                <a:cs typeface="Times New Roman"/>
              </a:rPr>
              <a:t> </a:t>
            </a:r>
            <a:r>
              <a:rPr lang="ru-RU" sz="2700" dirty="0" err="1" smtClean="0">
                <a:solidFill>
                  <a:srgbClr val="050505"/>
                </a:solidFill>
                <a:latin typeface="Times New Roman"/>
                <a:ea typeface="Times New Roman"/>
                <a:cs typeface="Times New Roman"/>
              </a:rPr>
              <a:t>Берегуленко</a:t>
            </a:r>
            <a:r>
              <a:rPr lang="ru-RU" sz="2000" dirty="0">
                <a:solidFill>
                  <a:srgbClr val="050505"/>
                </a:solidFill>
                <a:latin typeface="Times New Roman"/>
                <a:ea typeface="Times New Roman"/>
                <a:cs typeface="Times New Roman"/>
              </a:rPr>
              <a:t>.</a:t>
            </a:r>
            <a:r>
              <a:rPr lang="ru-RU" sz="1600" dirty="0">
                <a:ea typeface="Times New Roman"/>
                <a:cs typeface="Times New Roman"/>
              </a:rPr>
              <a:t/>
            </a:r>
            <a:br>
              <a:rPr lang="ru-RU" sz="1600" dirty="0">
                <a:ea typeface="Times New Roman"/>
                <a:cs typeface="Times New Roman"/>
              </a:rPr>
            </a:br>
            <a:r>
              <a:rPr lang="ru-RU" sz="2000" dirty="0">
                <a:solidFill>
                  <a:srgbClr val="050505"/>
                </a:solidFill>
                <a:latin typeface="Times New Roman"/>
                <a:ea typeface="Times New Roman"/>
                <a:cs typeface="Times New Roman"/>
              </a:rPr>
              <a:t> </a:t>
            </a:r>
            <a:r>
              <a:rPr lang="ru-RU" sz="1600" dirty="0">
                <a:ea typeface="Times New Roman"/>
                <a:cs typeface="Times New Roman"/>
              </a:rPr>
              <a:t/>
            </a:r>
            <a:br>
              <a:rPr lang="ru-RU" sz="1600" dirty="0">
                <a:ea typeface="Times New Roman"/>
                <a:cs typeface="Times New Roman"/>
              </a:rPr>
            </a:br>
            <a:endParaRPr lang="ru-RU" sz="2000" dirty="0"/>
          </a:p>
        </p:txBody>
      </p:sp>
      <p:pic>
        <p:nvPicPr>
          <p:cNvPr id="2050" name="Picture 2" descr="2021-04-27_121507"/>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467544" y="1844824"/>
            <a:ext cx="8282977"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248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2400" dirty="0" smtClean="0">
                <a:latin typeface="Times New Roman" panose="02020603050405020304" pitchFamily="18" charset="0"/>
                <a:cs typeface="Times New Roman" panose="02020603050405020304" pitchFamily="18" charset="0"/>
              </a:rPr>
              <a:t>Виховні години до дня </a:t>
            </a:r>
            <a:r>
              <a:rPr lang="uk-UA" sz="2400" dirty="0" err="1" smtClean="0">
                <a:latin typeface="Times New Roman" panose="02020603050405020304" pitchFamily="18" charset="0"/>
                <a:cs typeface="Times New Roman" panose="02020603050405020304" pitchFamily="18" charset="0"/>
              </a:rPr>
              <a:t>пам</a:t>
            </a:r>
            <a:r>
              <a:rPr lang="en-US" sz="2400" dirty="0" smtClean="0">
                <a:latin typeface="Times New Roman" panose="02020603050405020304" pitchFamily="18" charset="0"/>
                <a:cs typeface="Times New Roman" panose="02020603050405020304" pitchFamily="18" charset="0"/>
              </a:rPr>
              <a:t>’</a:t>
            </a:r>
            <a:r>
              <a:rPr lang="uk-UA" sz="2400" dirty="0" smtClean="0">
                <a:latin typeface="Times New Roman" panose="02020603050405020304" pitchFamily="18" charset="0"/>
                <a:cs typeface="Times New Roman" panose="02020603050405020304" pitchFamily="18" charset="0"/>
              </a:rPr>
              <a:t>яті про </a:t>
            </a:r>
            <a:r>
              <a:rPr lang="uk-UA" sz="2400" dirty="0" smtClean="0">
                <a:solidFill>
                  <a:srgbClr val="050505"/>
                </a:solidFill>
                <a:latin typeface="Times New Roman"/>
                <a:ea typeface="Times New Roman"/>
              </a:rPr>
              <a:t>аварію </a:t>
            </a:r>
            <a:r>
              <a:rPr lang="uk-UA" sz="2400" dirty="0">
                <a:solidFill>
                  <a:srgbClr val="050505"/>
                </a:solidFill>
                <a:latin typeface="Times New Roman"/>
                <a:ea typeface="Times New Roman"/>
              </a:rPr>
              <a:t>на Чорнобильській </a:t>
            </a:r>
            <a:r>
              <a:rPr lang="uk-UA" sz="2400" dirty="0" smtClean="0">
                <a:solidFill>
                  <a:srgbClr val="050505"/>
                </a:solidFill>
                <a:latin typeface="Times New Roman"/>
                <a:ea typeface="Times New Roman"/>
              </a:rPr>
              <a:t>АЕС.</a:t>
            </a:r>
            <a:endParaRPr lang="ru-RU" sz="2400" dirty="0">
              <a:latin typeface="Times New Roman" panose="02020603050405020304" pitchFamily="18" charset="0"/>
              <a:cs typeface="Times New Roman" panose="02020603050405020304" pitchFamily="18" charset="0"/>
            </a:endParaRPr>
          </a:p>
        </p:txBody>
      </p:sp>
      <p:pic>
        <p:nvPicPr>
          <p:cNvPr id="3074" name="Picture 2" descr="Возможно, это изображение (в помещении)"/>
          <p:cNvPicPr>
            <a:picLocks noChangeAspect="1" noChangeArrowheads="1"/>
          </p:cNvPicPr>
          <p:nvPr/>
        </p:nvPicPr>
        <p:blipFill>
          <a:blip r:embed="rId2" cstate="print">
            <a:lum bright="20000"/>
            <a:extLst>
              <a:ext uri="{28A0092B-C50C-407E-A947-70E740481C1C}">
                <a14:useLocalDpi xmlns:a14="http://schemas.microsoft.com/office/drawing/2010/main" val="0"/>
              </a:ext>
            </a:extLst>
          </a:blip>
          <a:srcRect/>
          <a:stretch>
            <a:fillRect/>
          </a:stretch>
        </p:blipFill>
        <p:spPr bwMode="auto">
          <a:xfrm>
            <a:off x="3923928" y="2241250"/>
            <a:ext cx="4861740" cy="277394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Возможно, это изображение (ребенок, сидит, стоит и в помещении)"/>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t="6467" b="13733"/>
          <a:stretch>
            <a:fillRect/>
          </a:stretch>
        </p:blipFill>
        <p:spPr bwMode="auto">
          <a:xfrm>
            <a:off x="464818" y="3857625"/>
            <a:ext cx="3925888" cy="2343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Возможно, это изображение (1 человек, стоит и в помещении)"/>
          <p:cNvPicPr>
            <a:picLocks noChangeAspect="1" noChangeArrowheads="1"/>
          </p:cNvPicPr>
          <p:nvPr/>
        </p:nvPicPr>
        <p:blipFill>
          <a:blip r:embed="rId4">
            <a:extLst>
              <a:ext uri="{28A0092B-C50C-407E-A947-70E740481C1C}">
                <a14:useLocalDpi xmlns:a14="http://schemas.microsoft.com/office/drawing/2010/main" val="0"/>
              </a:ext>
            </a:extLst>
          </a:blip>
          <a:srcRect l="4274" t="12082" r="23170"/>
          <a:stretch>
            <a:fillRect/>
          </a:stretch>
        </p:blipFill>
        <p:spPr bwMode="auto">
          <a:xfrm>
            <a:off x="464818" y="1636712"/>
            <a:ext cx="3981450" cy="216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3120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1503040"/>
          </a:xfrm>
        </p:spPr>
        <p:txBody>
          <a:bodyPr>
            <a:noAutofit/>
          </a:bodyPr>
          <a:lstStyle/>
          <a:p>
            <a:pPr>
              <a:lnSpc>
                <a:spcPct val="115000"/>
              </a:lnSpc>
              <a:spcAft>
                <a:spcPts val="0"/>
              </a:spcAft>
            </a:pPr>
            <a:r>
              <a:rPr lang="ru-RU" sz="2000" dirty="0" smtClean="0">
                <a:solidFill>
                  <a:srgbClr val="050505"/>
                </a:solidFill>
                <a:latin typeface="Times New Roman"/>
                <a:ea typeface="Times New Roman"/>
                <a:cs typeface="Times New Roman"/>
              </a:rPr>
              <a:t/>
            </a:r>
            <a:br>
              <a:rPr lang="ru-RU" sz="2000" dirty="0" smtClean="0">
                <a:solidFill>
                  <a:srgbClr val="050505"/>
                </a:solidFill>
                <a:latin typeface="Times New Roman"/>
                <a:ea typeface="Times New Roman"/>
                <a:cs typeface="Times New Roman"/>
              </a:rPr>
            </a:br>
            <a:r>
              <a:rPr lang="ru-RU" sz="2400" dirty="0" smtClean="0">
                <a:solidFill>
                  <a:srgbClr val="050505"/>
                </a:solidFill>
                <a:latin typeface="Times New Roman"/>
                <a:ea typeface="Times New Roman"/>
                <a:cs typeface="Times New Roman"/>
              </a:rPr>
              <a:t>До </a:t>
            </a:r>
            <a:r>
              <a:rPr lang="ru-RU" sz="2400" dirty="0" err="1">
                <a:solidFill>
                  <a:srgbClr val="050505"/>
                </a:solidFill>
                <a:latin typeface="Times New Roman"/>
                <a:ea typeface="Times New Roman"/>
                <a:cs typeface="Times New Roman"/>
              </a:rPr>
              <a:t>Великодня</a:t>
            </a:r>
            <a:r>
              <a:rPr lang="ru-RU" sz="2400" dirty="0">
                <a:solidFill>
                  <a:srgbClr val="050505"/>
                </a:solidFill>
                <a:latin typeface="Times New Roman"/>
                <a:ea typeface="Times New Roman"/>
                <a:cs typeface="Times New Roman"/>
              </a:rPr>
              <a:t> у </a:t>
            </a:r>
            <a:r>
              <a:rPr lang="ru-RU" sz="2400" dirty="0" err="1">
                <a:solidFill>
                  <a:srgbClr val="050505"/>
                </a:solidFill>
                <a:latin typeface="Times New Roman"/>
                <a:ea typeface="Times New Roman"/>
                <a:cs typeface="Times New Roman"/>
              </a:rPr>
              <a:t>місті</a:t>
            </a:r>
            <a:r>
              <a:rPr lang="ru-RU" sz="2400" dirty="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Кропивницький</a:t>
            </a:r>
            <a:r>
              <a:rPr lang="ru-RU" sz="2400" dirty="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формується</a:t>
            </a:r>
            <a:r>
              <a:rPr lang="ru-RU" sz="2400" dirty="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гуманітарний</a:t>
            </a:r>
            <a:r>
              <a:rPr lang="ru-RU" sz="2400" dirty="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вантаж</a:t>
            </a:r>
            <a:r>
              <a:rPr lang="ru-RU" sz="2400" dirty="0">
                <a:solidFill>
                  <a:srgbClr val="050505"/>
                </a:solidFill>
                <a:latin typeface="Times New Roman"/>
                <a:ea typeface="Times New Roman"/>
                <a:cs typeface="Times New Roman"/>
              </a:rPr>
              <a:t> для </a:t>
            </a:r>
            <a:r>
              <a:rPr lang="ru-RU" sz="2400" dirty="0" err="1">
                <a:solidFill>
                  <a:srgbClr val="050505"/>
                </a:solidFill>
                <a:latin typeface="Times New Roman"/>
                <a:ea typeface="Times New Roman"/>
                <a:cs typeface="Times New Roman"/>
              </a:rPr>
              <a:t>привітання</a:t>
            </a:r>
            <a:r>
              <a:rPr lang="ru-RU" sz="2400" dirty="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воїнів</a:t>
            </a:r>
            <a:r>
              <a:rPr lang="ru-RU" sz="2400" dirty="0">
                <a:solidFill>
                  <a:srgbClr val="050505"/>
                </a:solidFill>
                <a:latin typeface="Times New Roman"/>
                <a:ea typeface="Times New Roman"/>
                <a:cs typeface="Times New Roman"/>
              </a:rPr>
              <a:t> АТО з </a:t>
            </a:r>
            <a:r>
              <a:rPr lang="ru-RU" sz="2400" dirty="0" err="1">
                <a:solidFill>
                  <a:srgbClr val="050505"/>
                </a:solidFill>
                <a:latin typeface="Times New Roman"/>
                <a:ea typeface="Times New Roman"/>
                <a:cs typeface="Times New Roman"/>
              </a:rPr>
              <a:t>цими</a:t>
            </a:r>
            <a:r>
              <a:rPr lang="ru-RU" sz="2400" dirty="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величними</a:t>
            </a:r>
            <a:r>
              <a:rPr lang="ru-RU" sz="2400" dirty="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святами</a:t>
            </a:r>
            <a:r>
              <a:rPr lang="ru-RU" sz="2400" dirty="0">
                <a:solidFill>
                  <a:srgbClr val="050505"/>
                </a:solidFill>
                <a:latin typeface="Times New Roman"/>
                <a:ea typeface="Times New Roman"/>
                <a:cs typeface="Times New Roman"/>
              </a:rPr>
              <a:t>, </a:t>
            </a:r>
            <a:r>
              <a:rPr lang="ru-RU" sz="2400" dirty="0" smtClean="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учні</a:t>
            </a:r>
            <a:r>
              <a:rPr lang="ru-RU" sz="2400" dirty="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нашої</a:t>
            </a:r>
            <a:r>
              <a:rPr lang="ru-RU" sz="2400" dirty="0">
                <a:solidFill>
                  <a:srgbClr val="050505"/>
                </a:solidFill>
                <a:latin typeface="Times New Roman"/>
                <a:ea typeface="Times New Roman"/>
                <a:cs typeface="Times New Roman"/>
              </a:rPr>
              <a:t> </a:t>
            </a:r>
            <a:r>
              <a:rPr lang="ru-RU" sz="2400" dirty="0" err="1" smtClean="0">
                <a:solidFill>
                  <a:srgbClr val="050505"/>
                </a:solidFill>
                <a:latin typeface="Times New Roman"/>
                <a:ea typeface="Times New Roman"/>
                <a:cs typeface="Times New Roman"/>
              </a:rPr>
              <a:t>школи</a:t>
            </a:r>
            <a:r>
              <a:rPr lang="ru-RU" sz="2400" dirty="0" smtClean="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теж</a:t>
            </a:r>
            <a:r>
              <a:rPr lang="ru-RU" sz="2400" dirty="0">
                <a:solidFill>
                  <a:srgbClr val="050505"/>
                </a:solidFill>
                <a:latin typeface="Times New Roman"/>
                <a:ea typeface="Times New Roman"/>
                <a:cs typeface="Times New Roman"/>
              </a:rPr>
              <a:t> </a:t>
            </a:r>
            <a:r>
              <a:rPr lang="ru-RU" sz="2400" dirty="0" smtClean="0">
                <a:solidFill>
                  <a:srgbClr val="050505"/>
                </a:solidFill>
                <a:latin typeface="Times New Roman"/>
                <a:ea typeface="Times New Roman"/>
                <a:cs typeface="Times New Roman"/>
              </a:rPr>
              <a:t> </a:t>
            </a:r>
            <a:r>
              <a:rPr lang="ru-RU" sz="2400" dirty="0" err="1" smtClean="0">
                <a:solidFill>
                  <a:srgbClr val="050505"/>
                </a:solidFill>
                <a:latin typeface="Times New Roman"/>
                <a:ea typeface="Times New Roman"/>
                <a:cs typeface="Times New Roman"/>
              </a:rPr>
              <a:t>долучитися</a:t>
            </a:r>
            <a:r>
              <a:rPr lang="ru-RU" sz="2400" dirty="0" smtClean="0">
                <a:solidFill>
                  <a:srgbClr val="050505"/>
                </a:solidFill>
                <a:latin typeface="Times New Roman"/>
                <a:ea typeface="Times New Roman"/>
                <a:cs typeface="Times New Roman"/>
              </a:rPr>
              <a:t> </a:t>
            </a:r>
            <a:r>
              <a:rPr lang="ru-RU" sz="2400" dirty="0">
                <a:solidFill>
                  <a:srgbClr val="050505"/>
                </a:solidFill>
                <a:latin typeface="Times New Roman"/>
                <a:ea typeface="Times New Roman"/>
                <a:cs typeface="Times New Roman"/>
              </a:rPr>
              <a:t>до </a:t>
            </a:r>
            <a:r>
              <a:rPr lang="ru-RU" sz="2400" dirty="0" err="1">
                <a:solidFill>
                  <a:srgbClr val="050505"/>
                </a:solidFill>
                <a:latin typeface="Times New Roman"/>
                <a:ea typeface="Times New Roman"/>
                <a:cs typeface="Times New Roman"/>
              </a:rPr>
              <a:t>цієї</a:t>
            </a:r>
            <a:r>
              <a:rPr lang="ru-RU" sz="2400" dirty="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справи</a:t>
            </a:r>
            <a:r>
              <a:rPr lang="ru-RU" sz="2400" dirty="0">
                <a:solidFill>
                  <a:srgbClr val="050505"/>
                </a:solidFill>
                <a:latin typeface="Times New Roman"/>
                <a:ea typeface="Times New Roman"/>
                <a:cs typeface="Times New Roman"/>
              </a:rPr>
              <a:t> і </a:t>
            </a:r>
            <a:r>
              <a:rPr lang="ru-RU" sz="2400" dirty="0" smtClean="0">
                <a:solidFill>
                  <a:srgbClr val="050505"/>
                </a:solidFill>
                <a:latin typeface="Times New Roman"/>
                <a:ea typeface="Times New Roman"/>
                <a:cs typeface="Times New Roman"/>
              </a:rPr>
              <a:t>передали </a:t>
            </a:r>
            <a:r>
              <a:rPr lang="ru-RU" sz="2400" dirty="0" err="1">
                <a:solidFill>
                  <a:srgbClr val="050505"/>
                </a:solidFill>
                <a:latin typeface="Times New Roman"/>
                <a:ea typeface="Times New Roman"/>
                <a:cs typeface="Times New Roman"/>
              </a:rPr>
              <a:t>привітання</a:t>
            </a:r>
            <a:r>
              <a:rPr lang="ru-RU" sz="2400" dirty="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воїнам</a:t>
            </a:r>
            <a:r>
              <a:rPr lang="ru-RU" sz="2400" dirty="0">
                <a:solidFill>
                  <a:srgbClr val="050505"/>
                </a:solidFill>
                <a:latin typeface="Times New Roman"/>
                <a:ea typeface="Times New Roman"/>
                <a:cs typeface="Times New Roman"/>
              </a:rPr>
              <a:t> АТО.</a:t>
            </a:r>
            <a:r>
              <a:rPr lang="ru-RU" sz="2400" dirty="0">
                <a:ea typeface="Times New Roman"/>
                <a:cs typeface="Times New Roman"/>
              </a:rPr>
              <a:t/>
            </a:r>
            <a:br>
              <a:rPr lang="ru-RU" sz="2400" dirty="0">
                <a:ea typeface="Times New Roman"/>
                <a:cs typeface="Times New Roman"/>
              </a:rPr>
            </a:br>
            <a:endParaRPr lang="ru-RU" sz="2400" dirty="0"/>
          </a:p>
        </p:txBody>
      </p:sp>
      <p:pic>
        <p:nvPicPr>
          <p:cNvPr id="4098" name="Picture 2" descr="Возможно, это изображение (3 человека, ребенок, люди стоят и в помещении)"/>
          <p:cNvPicPr>
            <a:picLocks noChangeAspect="1" noChangeArrowheads="1"/>
          </p:cNvPicPr>
          <p:nvPr/>
        </p:nvPicPr>
        <p:blipFill>
          <a:blip r:embed="rId2" cstate="print">
            <a:extLst>
              <a:ext uri="{28A0092B-C50C-407E-A947-70E740481C1C}">
                <a14:useLocalDpi xmlns:a14="http://schemas.microsoft.com/office/drawing/2010/main" val="0"/>
              </a:ext>
            </a:extLst>
          </a:blip>
          <a:srcRect l="5989" t="26213" r="5627" b="7281"/>
          <a:stretch>
            <a:fillRect/>
          </a:stretch>
        </p:blipFill>
        <p:spPr bwMode="auto">
          <a:xfrm>
            <a:off x="179512" y="1988840"/>
            <a:ext cx="4648200" cy="26098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Возможно, это изображение (1 человек, ребенок и в помещении)"/>
          <p:cNvPicPr>
            <a:picLocks noChangeAspect="1" noChangeArrowheads="1"/>
          </p:cNvPicPr>
          <p:nvPr/>
        </p:nvPicPr>
        <p:blipFill>
          <a:blip r:embed="rId3" cstate="print">
            <a:extLst>
              <a:ext uri="{28A0092B-C50C-407E-A947-70E740481C1C}">
                <a14:useLocalDpi xmlns:a14="http://schemas.microsoft.com/office/drawing/2010/main" val="0"/>
              </a:ext>
            </a:extLst>
          </a:blip>
          <a:srcRect l="2611" t="24117" r="7527" b="21967"/>
          <a:stretch>
            <a:fillRect/>
          </a:stretch>
        </p:blipFill>
        <p:spPr bwMode="auto">
          <a:xfrm>
            <a:off x="1475656" y="4337290"/>
            <a:ext cx="4168651" cy="249032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Возможно, это изображение (ребенок, стоит и в помещении)"/>
          <p:cNvPicPr>
            <a:picLocks noChangeAspect="1" noChangeArrowheads="1"/>
          </p:cNvPicPr>
          <p:nvPr/>
        </p:nvPicPr>
        <p:blipFill>
          <a:blip r:embed="rId4" cstate="print">
            <a:lum bright="20000"/>
            <a:extLst>
              <a:ext uri="{28A0092B-C50C-407E-A947-70E740481C1C}">
                <a14:useLocalDpi xmlns:a14="http://schemas.microsoft.com/office/drawing/2010/main" val="0"/>
              </a:ext>
            </a:extLst>
          </a:blip>
          <a:srcRect l="29869" t="9427" r="27832"/>
          <a:stretch>
            <a:fillRect/>
          </a:stretch>
        </p:blipFill>
        <p:spPr bwMode="auto">
          <a:xfrm>
            <a:off x="5796136" y="2019154"/>
            <a:ext cx="269132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823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229600" cy="1143000"/>
          </a:xfrm>
        </p:spPr>
        <p:txBody>
          <a:bodyPr>
            <a:noAutofit/>
          </a:bodyPr>
          <a:lstStyle/>
          <a:p>
            <a:pPr>
              <a:lnSpc>
                <a:spcPct val="115000"/>
              </a:lnSpc>
              <a:spcAft>
                <a:spcPts val="0"/>
              </a:spcAft>
            </a:pPr>
            <a:r>
              <a:rPr lang="ru-RU" sz="2400" dirty="0" smtClean="0">
                <a:solidFill>
                  <a:srgbClr val="050505"/>
                </a:solidFill>
                <a:latin typeface="Times New Roman"/>
                <a:ea typeface="Times New Roman"/>
                <a:cs typeface="Times New Roman"/>
              </a:rPr>
              <a:t> </a:t>
            </a:r>
            <a:r>
              <a:rPr lang="ru-RU" sz="2400" dirty="0" err="1" smtClean="0">
                <a:solidFill>
                  <a:srgbClr val="050505"/>
                </a:solidFill>
                <a:latin typeface="Times New Roman"/>
                <a:ea typeface="Times New Roman"/>
                <a:cs typeface="Times New Roman"/>
              </a:rPr>
              <a:t>Тиждень</a:t>
            </a:r>
            <a:r>
              <a:rPr lang="ru-RU" sz="2400" dirty="0" smtClean="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безпеки</a:t>
            </a:r>
            <a:r>
              <a:rPr lang="ru-RU" sz="2400" dirty="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життєдіяльності</a:t>
            </a:r>
            <a:r>
              <a:rPr lang="ru-RU" sz="2400" dirty="0">
                <a:solidFill>
                  <a:srgbClr val="050505"/>
                </a:solidFill>
                <a:latin typeface="Times New Roman"/>
                <a:ea typeface="Times New Roman"/>
                <a:cs typeface="Times New Roman"/>
              </a:rPr>
              <a:t> на </a:t>
            </a:r>
            <a:r>
              <a:rPr lang="ru-RU" sz="2400" dirty="0" smtClean="0">
                <a:solidFill>
                  <a:srgbClr val="050505"/>
                </a:solidFill>
                <a:latin typeface="Times New Roman"/>
                <a:ea typeface="Times New Roman"/>
                <a:cs typeface="Times New Roman"/>
              </a:rPr>
              <a:t>тему: </a:t>
            </a:r>
            <a:r>
              <a:rPr lang="ru-RU" sz="2400" dirty="0">
                <a:solidFill>
                  <a:srgbClr val="050505"/>
                </a:solidFill>
                <a:latin typeface="Times New Roman"/>
                <a:ea typeface="Times New Roman"/>
                <a:cs typeface="Times New Roman"/>
              </a:rPr>
              <a:t>«</a:t>
            </a:r>
            <a:r>
              <a:rPr lang="ru-RU" sz="2400" dirty="0" err="1">
                <a:solidFill>
                  <a:srgbClr val="050505"/>
                </a:solidFill>
                <a:latin typeface="Times New Roman"/>
                <a:ea typeface="Times New Roman"/>
                <a:cs typeface="Times New Roman"/>
              </a:rPr>
              <a:t>Безпека</a:t>
            </a:r>
            <a:r>
              <a:rPr lang="ru-RU" sz="2400" dirty="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людини</a:t>
            </a:r>
            <a:r>
              <a:rPr lang="ru-RU" sz="2400" dirty="0">
                <a:solidFill>
                  <a:srgbClr val="050505"/>
                </a:solidFill>
                <a:latin typeface="Times New Roman"/>
                <a:ea typeface="Times New Roman"/>
                <a:cs typeface="Times New Roman"/>
              </a:rPr>
              <a:t> в </a:t>
            </a:r>
            <a:r>
              <a:rPr lang="ru-RU" sz="2400" dirty="0" err="1">
                <a:solidFill>
                  <a:srgbClr val="050505"/>
                </a:solidFill>
                <a:latin typeface="Times New Roman"/>
                <a:ea typeface="Times New Roman"/>
                <a:cs typeface="Times New Roman"/>
              </a:rPr>
              <a:t>небезпечних</a:t>
            </a:r>
            <a:r>
              <a:rPr lang="ru-RU" sz="2400" dirty="0">
                <a:solidFill>
                  <a:srgbClr val="050505"/>
                </a:solidFill>
                <a:latin typeface="Times New Roman"/>
                <a:ea typeface="Times New Roman"/>
                <a:cs typeface="Times New Roman"/>
              </a:rPr>
              <a:t> </a:t>
            </a:r>
            <a:r>
              <a:rPr lang="ru-RU" sz="2400" dirty="0" err="1">
                <a:solidFill>
                  <a:srgbClr val="050505"/>
                </a:solidFill>
                <a:latin typeface="Times New Roman"/>
                <a:ea typeface="Times New Roman"/>
                <a:cs typeface="Times New Roman"/>
              </a:rPr>
              <a:t>ситуаціях</a:t>
            </a:r>
            <a:r>
              <a:rPr lang="ru-RU" sz="2400" dirty="0">
                <a:solidFill>
                  <a:srgbClr val="050505"/>
                </a:solidFill>
                <a:latin typeface="Times New Roman"/>
                <a:ea typeface="Times New Roman"/>
                <a:cs typeface="Times New Roman"/>
              </a:rPr>
              <a:t>».</a:t>
            </a:r>
            <a:r>
              <a:rPr lang="ru-RU" sz="2400" dirty="0">
                <a:ea typeface="Times New Roman"/>
                <a:cs typeface="Times New Roman"/>
              </a:rPr>
              <a:t/>
            </a:r>
            <a:br>
              <a:rPr lang="ru-RU" sz="2400" dirty="0">
                <a:ea typeface="Times New Roman"/>
                <a:cs typeface="Times New Roman"/>
              </a:rPr>
            </a:br>
            <a:endParaRPr lang="ru-RU" sz="2400" dirty="0"/>
          </a:p>
        </p:txBody>
      </p:sp>
      <p:pic>
        <p:nvPicPr>
          <p:cNvPr id="5123" name="Picture 3" descr="Возможно, это изображение (ребенок и в помещении)"/>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579961"/>
            <a:ext cx="5040560" cy="4843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1148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r>
              <a:rPr lang="uk-UA" dirty="0" smtClean="0">
                <a:latin typeface="Times New Roman" pitchFamily="18" charset="0"/>
                <a:cs typeface="Times New Roman" pitchFamily="18" charset="0"/>
              </a:rPr>
              <a:t>Проведені заходи у травні 2021 р.</a:t>
            </a:r>
            <a:endParaRPr lang="ru-RU" dirty="0"/>
          </a:p>
        </p:txBody>
      </p:sp>
      <p:sp>
        <p:nvSpPr>
          <p:cNvPr id="3" name="Содержимое 2"/>
          <p:cNvSpPr>
            <a:spLocks noGrp="1"/>
          </p:cNvSpPr>
          <p:nvPr>
            <p:ph idx="1"/>
          </p:nvPr>
        </p:nvSpPr>
        <p:spPr/>
        <p:txBody>
          <a:bodyPr>
            <a:noAutofit/>
          </a:bodyPr>
          <a:lstStyle/>
          <a:p>
            <a:pPr lvl="0">
              <a:lnSpc>
                <a:spcPct val="115000"/>
              </a:lnSpc>
              <a:buFont typeface="+mj-lt"/>
              <a:buAutoNum type="arabicPeriod"/>
            </a:pPr>
            <a:r>
              <a:rPr lang="uk-UA" sz="2400" dirty="0">
                <a:latin typeface="Times New Roman"/>
                <a:ea typeface="Times New Roman"/>
                <a:cs typeface="Times New Roman"/>
              </a:rPr>
              <a:t>Привітання ветерана </a:t>
            </a:r>
            <a:r>
              <a:rPr lang="uk-UA" sz="2400" dirty="0" err="1">
                <a:latin typeface="Times New Roman"/>
                <a:ea typeface="Times New Roman"/>
                <a:cs typeface="Times New Roman"/>
              </a:rPr>
              <a:t>Бодашко</a:t>
            </a:r>
            <a:r>
              <a:rPr lang="uk-UA" sz="2400" dirty="0">
                <a:latin typeface="Times New Roman"/>
                <a:ea typeface="Times New Roman"/>
                <a:cs typeface="Times New Roman"/>
              </a:rPr>
              <a:t> В.С. 4-і </a:t>
            </a:r>
            <a:r>
              <a:rPr lang="uk-UA" sz="2400" dirty="0" smtClean="0">
                <a:latin typeface="Times New Roman"/>
                <a:ea typeface="Times New Roman"/>
                <a:cs typeface="Times New Roman"/>
              </a:rPr>
              <a:t>класи.</a:t>
            </a:r>
            <a:endParaRPr lang="ru-RU" sz="2400" dirty="0">
              <a:ea typeface="Times New Roman"/>
              <a:cs typeface="Times New Roman"/>
            </a:endParaRPr>
          </a:p>
          <a:p>
            <a:pPr lvl="0">
              <a:lnSpc>
                <a:spcPct val="115000"/>
              </a:lnSpc>
              <a:buFont typeface="+mj-lt"/>
              <a:buAutoNum type="arabicPeriod"/>
            </a:pPr>
            <a:r>
              <a:rPr lang="uk-UA" sz="2400" dirty="0">
                <a:latin typeface="Times New Roman"/>
                <a:ea typeface="Times New Roman"/>
                <a:cs typeface="Times New Roman"/>
              </a:rPr>
              <a:t>Виставка малюнків на тему «Щастя й мир потрібні всім!». </a:t>
            </a:r>
            <a:endParaRPr lang="ru-RU" sz="2400" dirty="0">
              <a:ea typeface="Times New Roman"/>
              <a:cs typeface="Times New Roman"/>
            </a:endParaRPr>
          </a:p>
          <a:p>
            <a:pPr lvl="0">
              <a:lnSpc>
                <a:spcPct val="115000"/>
              </a:lnSpc>
              <a:buFont typeface="+mj-lt"/>
              <a:buAutoNum type="arabicPeriod"/>
            </a:pPr>
            <a:r>
              <a:rPr lang="uk-UA" sz="2400" dirty="0">
                <a:latin typeface="Times New Roman"/>
                <a:ea typeface="Times New Roman"/>
                <a:cs typeface="Times New Roman"/>
              </a:rPr>
              <a:t>Виховні заходи до </a:t>
            </a:r>
            <a:r>
              <a:rPr lang="ru-RU" sz="2400" dirty="0" err="1">
                <a:latin typeface="Times New Roman"/>
                <a:ea typeface="Times New Roman"/>
                <a:cs typeface="Times New Roman"/>
              </a:rPr>
              <a:t>Дн</a:t>
            </a:r>
            <a:r>
              <a:rPr lang="uk-UA" sz="2400" dirty="0">
                <a:latin typeface="Times New Roman"/>
                <a:ea typeface="Times New Roman"/>
                <a:cs typeface="Times New Roman"/>
              </a:rPr>
              <a:t>я</a:t>
            </a:r>
            <a:r>
              <a:rPr lang="ru-RU" sz="2400" dirty="0">
                <a:latin typeface="Times New Roman"/>
                <a:ea typeface="Times New Roman"/>
                <a:cs typeface="Times New Roman"/>
              </a:rPr>
              <a:t> </a:t>
            </a:r>
            <a:r>
              <a:rPr lang="ru-RU" sz="2400" dirty="0" err="1">
                <a:latin typeface="Times New Roman"/>
                <a:ea typeface="Times New Roman"/>
                <a:cs typeface="Times New Roman"/>
              </a:rPr>
              <a:t>пам’яті</a:t>
            </a:r>
            <a:r>
              <a:rPr lang="ru-RU" sz="2400" dirty="0">
                <a:latin typeface="Times New Roman"/>
                <a:ea typeface="Times New Roman"/>
                <a:cs typeface="Times New Roman"/>
              </a:rPr>
              <a:t> та </a:t>
            </a:r>
            <a:r>
              <a:rPr lang="ru-RU" sz="2400" dirty="0" err="1">
                <a:latin typeface="Times New Roman"/>
                <a:ea typeface="Times New Roman"/>
                <a:cs typeface="Times New Roman"/>
              </a:rPr>
              <a:t>примирення</a:t>
            </a:r>
            <a:r>
              <a:rPr lang="ru-RU" sz="2400" dirty="0">
                <a:latin typeface="Times New Roman"/>
                <a:ea typeface="Times New Roman"/>
                <a:cs typeface="Times New Roman"/>
              </a:rPr>
              <a:t>, </a:t>
            </a:r>
            <a:r>
              <a:rPr lang="uk-UA" sz="2400" dirty="0">
                <a:latin typeface="Times New Roman"/>
                <a:ea typeface="Times New Roman"/>
                <a:cs typeface="Times New Roman"/>
              </a:rPr>
              <a:t>та</a:t>
            </a:r>
            <a:r>
              <a:rPr lang="ru-RU" sz="2400" dirty="0">
                <a:latin typeface="Times New Roman"/>
                <a:ea typeface="Times New Roman"/>
                <a:cs typeface="Times New Roman"/>
              </a:rPr>
              <a:t> 76-</a:t>
            </a:r>
            <a:r>
              <a:rPr lang="uk-UA" sz="2400" dirty="0">
                <a:latin typeface="Times New Roman"/>
                <a:ea typeface="Times New Roman"/>
                <a:cs typeface="Times New Roman"/>
              </a:rPr>
              <a:t>ї</a:t>
            </a:r>
            <a:r>
              <a:rPr lang="ru-RU" sz="2400" dirty="0">
                <a:latin typeface="Times New Roman"/>
                <a:ea typeface="Times New Roman"/>
                <a:cs typeface="Times New Roman"/>
              </a:rPr>
              <a:t> </a:t>
            </a:r>
            <a:r>
              <a:rPr lang="ru-RU" sz="2400" dirty="0" err="1">
                <a:latin typeface="Times New Roman"/>
                <a:ea typeface="Times New Roman"/>
                <a:cs typeface="Times New Roman"/>
              </a:rPr>
              <a:t>річниц</a:t>
            </a:r>
            <a:r>
              <a:rPr lang="uk-UA" sz="2400" dirty="0">
                <a:latin typeface="Times New Roman"/>
                <a:ea typeface="Times New Roman"/>
                <a:cs typeface="Times New Roman"/>
              </a:rPr>
              <a:t>і</a:t>
            </a:r>
            <a:r>
              <a:rPr lang="ru-RU" sz="2400" dirty="0">
                <a:latin typeface="Times New Roman"/>
                <a:ea typeface="Times New Roman"/>
                <a:cs typeface="Times New Roman"/>
              </a:rPr>
              <a:t> перемоги над нацизмом у </a:t>
            </a:r>
            <a:r>
              <a:rPr lang="ru-RU" sz="2400" dirty="0" err="1">
                <a:latin typeface="Times New Roman"/>
                <a:ea typeface="Times New Roman"/>
                <a:cs typeface="Times New Roman"/>
              </a:rPr>
              <a:t>Другій</a:t>
            </a:r>
            <a:r>
              <a:rPr lang="ru-RU" sz="2400" dirty="0">
                <a:latin typeface="Times New Roman"/>
                <a:ea typeface="Times New Roman"/>
                <a:cs typeface="Times New Roman"/>
              </a:rPr>
              <a:t> </a:t>
            </a:r>
            <a:r>
              <a:rPr lang="ru-RU" sz="2400" dirty="0" err="1">
                <a:latin typeface="Times New Roman"/>
                <a:ea typeface="Times New Roman"/>
                <a:cs typeface="Times New Roman"/>
              </a:rPr>
              <a:t>світовій</a:t>
            </a:r>
            <a:r>
              <a:rPr lang="ru-RU" sz="2400" dirty="0">
                <a:latin typeface="Times New Roman"/>
                <a:ea typeface="Times New Roman"/>
                <a:cs typeface="Times New Roman"/>
              </a:rPr>
              <a:t> </a:t>
            </a:r>
            <a:r>
              <a:rPr lang="ru-RU" sz="2400" dirty="0" err="1" smtClean="0">
                <a:latin typeface="Times New Roman"/>
                <a:ea typeface="Times New Roman"/>
                <a:cs typeface="Times New Roman"/>
              </a:rPr>
              <a:t>війні</a:t>
            </a:r>
            <a:r>
              <a:rPr lang="uk-UA" sz="2400" dirty="0">
                <a:latin typeface="Times New Roman"/>
                <a:ea typeface="Times New Roman"/>
                <a:cs typeface="Times New Roman"/>
              </a:rPr>
              <a:t>.</a:t>
            </a:r>
            <a:endParaRPr lang="ru-RU" sz="2400" dirty="0">
              <a:ea typeface="Times New Roman"/>
              <a:cs typeface="Times New Roman"/>
            </a:endParaRPr>
          </a:p>
          <a:p>
            <a:pPr marR="69850" lvl="0">
              <a:lnSpc>
                <a:spcPct val="115000"/>
              </a:lnSpc>
              <a:buFont typeface="+mj-lt"/>
              <a:buAutoNum type="arabicPeriod"/>
              <a:tabLst>
                <a:tab pos="360680" algn="l"/>
              </a:tabLst>
            </a:pPr>
            <a:r>
              <a:rPr lang="ru-RU" sz="2400" dirty="0" err="1">
                <a:solidFill>
                  <a:srgbClr val="FF0000"/>
                </a:solidFill>
                <a:latin typeface="Times New Roman"/>
                <a:ea typeface="Times New Roman"/>
                <a:cs typeface="Times New Roman"/>
              </a:rPr>
              <a:t>Тиждень</a:t>
            </a:r>
            <a:r>
              <a:rPr lang="uk-UA" sz="2400" dirty="0">
                <a:solidFill>
                  <a:srgbClr val="FF0000"/>
                </a:solidFill>
                <a:latin typeface="Times New Roman"/>
                <a:ea typeface="Times New Roman"/>
                <a:cs typeface="Times New Roman"/>
              </a:rPr>
              <a:t> БЖД  </a:t>
            </a:r>
            <a:r>
              <a:rPr lang="ru-RU" sz="2400" dirty="0">
                <a:solidFill>
                  <a:srgbClr val="FF0000"/>
                </a:solidFill>
                <a:latin typeface="Times New Roman"/>
                <a:ea typeface="Times New Roman"/>
                <a:cs typeface="Times New Roman"/>
              </a:rPr>
              <a:t>на тему </a:t>
            </a:r>
            <a:r>
              <a:rPr lang="uk-UA" sz="2400" dirty="0">
                <a:solidFill>
                  <a:srgbClr val="FF0000"/>
                </a:solidFill>
                <a:latin typeface="Times New Roman"/>
                <a:ea typeface="Times New Roman"/>
                <a:cs typeface="Times New Roman"/>
              </a:rPr>
              <a:t> «Дорога не для забав». 17-21.05.21р.</a:t>
            </a:r>
            <a:endParaRPr lang="ru-RU" sz="2400" dirty="0">
              <a:ea typeface="Times New Roman"/>
              <a:cs typeface="Times New Roman"/>
            </a:endParaRPr>
          </a:p>
          <a:p>
            <a:pPr marR="69850" lvl="0">
              <a:lnSpc>
                <a:spcPct val="115000"/>
              </a:lnSpc>
              <a:buFont typeface="+mj-lt"/>
              <a:buAutoNum type="arabicPeriod"/>
              <a:tabLst>
                <a:tab pos="360680" algn="l"/>
              </a:tabLst>
            </a:pPr>
            <a:r>
              <a:rPr lang="uk-UA" sz="2400" dirty="0">
                <a:latin typeface="Times New Roman"/>
                <a:ea typeface="Times New Roman"/>
                <a:cs typeface="Times New Roman"/>
              </a:rPr>
              <a:t>Презентація досліджень «Курган слави» проекту «Україна - моя Батьківщина» учнями 1-А </a:t>
            </a:r>
            <a:r>
              <a:rPr lang="uk-UA" sz="2400" dirty="0" err="1">
                <a:latin typeface="Times New Roman"/>
                <a:ea typeface="Times New Roman"/>
                <a:cs typeface="Times New Roman"/>
              </a:rPr>
              <a:t>кл</a:t>
            </a:r>
            <a:r>
              <a:rPr lang="uk-UA" sz="2400" dirty="0">
                <a:latin typeface="Times New Roman"/>
                <a:ea typeface="Times New Roman"/>
                <a:cs typeface="Times New Roman"/>
              </a:rPr>
              <a:t>., 1-В </a:t>
            </a:r>
            <a:r>
              <a:rPr lang="uk-UA" sz="2400" dirty="0" err="1">
                <a:latin typeface="Times New Roman"/>
                <a:ea typeface="Times New Roman"/>
                <a:cs typeface="Times New Roman"/>
              </a:rPr>
              <a:t>кл</a:t>
            </a:r>
            <a:r>
              <a:rPr lang="uk-UA" sz="2400" dirty="0">
                <a:latin typeface="Times New Roman"/>
                <a:ea typeface="Times New Roman"/>
                <a:cs typeface="Times New Roman"/>
              </a:rPr>
              <a:t>. </a:t>
            </a:r>
            <a:r>
              <a:rPr lang="uk-UA" sz="2400" dirty="0" err="1">
                <a:latin typeface="Times New Roman"/>
                <a:ea typeface="Times New Roman"/>
                <a:cs typeface="Times New Roman"/>
              </a:rPr>
              <a:t>кл</a:t>
            </a:r>
            <a:r>
              <a:rPr lang="uk-UA" sz="2400" dirty="0">
                <a:latin typeface="Times New Roman"/>
                <a:ea typeface="Times New Roman"/>
                <a:cs typeface="Times New Roman"/>
              </a:rPr>
              <a:t>. кер.- Книжник В.М., </a:t>
            </a:r>
            <a:r>
              <a:rPr lang="uk-UA" sz="2400" dirty="0" err="1">
                <a:latin typeface="Times New Roman"/>
                <a:ea typeface="Times New Roman"/>
                <a:cs typeface="Times New Roman"/>
              </a:rPr>
              <a:t>Балдич</a:t>
            </a:r>
            <a:r>
              <a:rPr lang="uk-UA" sz="2400" dirty="0">
                <a:latin typeface="Times New Roman"/>
                <a:ea typeface="Times New Roman"/>
                <a:cs typeface="Times New Roman"/>
              </a:rPr>
              <a:t> Н.П.)</a:t>
            </a:r>
            <a:endParaRPr lang="ru-RU" sz="2400" dirty="0">
              <a:ea typeface="Times New Roman"/>
              <a:cs typeface="Times New Roman"/>
            </a:endParaRPr>
          </a:p>
          <a:p>
            <a:pPr marL="0" indent="0">
              <a:buNone/>
            </a:pPr>
            <a:r>
              <a:rPr lang="uk-UA" sz="2400" dirty="0" smtClean="0">
                <a:latin typeface="Times New Roman"/>
                <a:ea typeface="Times New Roman"/>
              </a:rPr>
              <a:t>6.  </a:t>
            </a:r>
            <a:r>
              <a:rPr lang="uk-UA" sz="2400" dirty="0">
                <a:latin typeface="Times New Roman"/>
                <a:ea typeface="Times New Roman"/>
              </a:rPr>
              <a:t>Проведення свята Останнього дзвоника.</a:t>
            </a:r>
            <a:endParaRPr lang="ru-RU"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340768"/>
            <a:ext cx="7772400" cy="4428207"/>
          </a:xfrm>
        </p:spPr>
        <p:txBody>
          <a:bodyPr>
            <a:normAutofit fontScale="90000"/>
          </a:bodyPr>
          <a:lstStyle/>
          <a:p>
            <a:r>
              <a:rPr lang="ru-RU" sz="2400" dirty="0">
                <a:latin typeface="Times New Roman" panose="02020603050405020304" pitchFamily="18" charset="0"/>
                <a:cs typeface="Times New Roman" panose="02020603050405020304" pitchFamily="18" charset="0"/>
              </a:rPr>
              <a:t>1.	Конкурс </a:t>
            </a:r>
            <a:r>
              <a:rPr lang="ru-RU" sz="2400" dirty="0" err="1">
                <a:latin typeface="Times New Roman" panose="02020603050405020304" pitchFamily="18" charset="0"/>
                <a:cs typeface="Times New Roman" panose="02020603050405020304" pitchFamily="18" charset="0"/>
              </a:rPr>
              <a:t>малюнків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Прекрасне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місто</a:t>
            </a:r>
            <a:r>
              <a:rPr lang="ru-RU" sz="2400" dirty="0">
                <a:latin typeface="Times New Roman" panose="02020603050405020304" pitchFamily="18" charset="0"/>
                <a:cs typeface="Times New Roman" panose="02020603050405020304" pitchFamily="18" charset="0"/>
              </a:rPr>
              <a:t>»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2.	</a:t>
            </a:r>
            <a:r>
              <a:rPr lang="ru-RU" sz="2400" dirty="0" err="1">
                <a:latin typeface="Times New Roman" panose="02020603050405020304" pitchFamily="18" charset="0"/>
                <a:cs typeface="Times New Roman" panose="02020603050405020304" pitchFamily="18" charset="0"/>
              </a:rPr>
              <a:t>Єд</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кл.год</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Історія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мого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міста</a:t>
            </a:r>
            <a:r>
              <a:rPr lang="ru-RU" sz="2400" dirty="0">
                <a:latin typeface="Times New Roman" panose="02020603050405020304" pitchFamily="18" charset="0"/>
                <a:cs typeface="Times New Roman" panose="02020603050405020304" pitchFamily="18" charset="0"/>
              </a:rPr>
              <a:t>».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3.	</a:t>
            </a:r>
            <a:r>
              <a:rPr lang="ru-RU" sz="2400" dirty="0" err="1">
                <a:latin typeface="Times New Roman" panose="02020603050405020304" pitchFamily="18" charset="0"/>
                <a:cs typeface="Times New Roman" panose="02020603050405020304" pitchFamily="18" charset="0"/>
              </a:rPr>
              <a:t>Тиждень</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знань</a:t>
            </a:r>
            <a:r>
              <a:rPr lang="ru-RU" sz="2400" dirty="0">
                <a:latin typeface="Times New Roman" panose="02020603050405020304" pitchFamily="18" charset="0"/>
                <a:cs typeface="Times New Roman" panose="02020603050405020304" pitchFamily="18" charset="0"/>
              </a:rPr>
              <a:t> Правил </a:t>
            </a:r>
            <a:r>
              <a:rPr lang="ru-RU" sz="2400" dirty="0" err="1">
                <a:latin typeface="Times New Roman" panose="02020603050405020304" pitchFamily="18" charset="0"/>
                <a:cs typeface="Times New Roman" panose="02020603050405020304" pitchFamily="18" charset="0"/>
              </a:rPr>
              <a:t>Дорожнього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руху</a:t>
            </a:r>
            <a:r>
              <a:rPr lang="ru-RU" sz="2400" dirty="0">
                <a:latin typeface="Times New Roman" panose="02020603050405020304" pitchFamily="18" charset="0"/>
                <a:cs typeface="Times New Roman" panose="02020603050405020304" pitchFamily="18" charset="0"/>
              </a:rPr>
              <a:t> на тему «</a:t>
            </a:r>
            <a:r>
              <a:rPr lang="ru-RU" sz="2400" dirty="0" err="1">
                <a:latin typeface="Times New Roman" panose="02020603050405020304" pitchFamily="18" charset="0"/>
                <a:cs typeface="Times New Roman" panose="02020603050405020304" pitchFamily="18" charset="0"/>
              </a:rPr>
              <a:t>Світлофор</a:t>
            </a:r>
            <a:r>
              <a:rPr lang="ru-RU" sz="2400" dirty="0">
                <a:latin typeface="Times New Roman" panose="02020603050405020304" pitchFamily="18" charset="0"/>
                <a:cs typeface="Times New Roman" panose="02020603050405020304" pitchFamily="18" charset="0"/>
              </a:rPr>
              <a:t> нам </a:t>
            </a:r>
            <a:r>
              <a:rPr lang="ru-RU" sz="2400" dirty="0" err="1">
                <a:latin typeface="Times New Roman" panose="02020603050405020304" pitchFamily="18" charset="0"/>
                <a:cs typeface="Times New Roman" panose="02020603050405020304" pitchFamily="18" charset="0"/>
              </a:rPr>
              <a:t>всім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моргає</a:t>
            </a:r>
            <a:r>
              <a:rPr lang="ru-RU" sz="2400" dirty="0">
                <a:latin typeface="Times New Roman" panose="02020603050405020304" pitchFamily="18" charset="0"/>
                <a:cs typeface="Times New Roman" panose="02020603050405020304" pitchFamily="18" charset="0"/>
              </a:rPr>
              <a:t>, до порядку </a:t>
            </a:r>
            <a:r>
              <a:rPr lang="ru-RU" sz="2400" dirty="0" err="1">
                <a:latin typeface="Times New Roman" panose="02020603050405020304" pitchFamily="18" charset="0"/>
                <a:cs typeface="Times New Roman" panose="02020603050405020304" pitchFamily="18" charset="0"/>
              </a:rPr>
              <a:t>закликає</a:t>
            </a:r>
            <a:r>
              <a:rPr lang="ru-RU" sz="2400" dirty="0">
                <a:latin typeface="Times New Roman" panose="02020603050405020304" pitchFamily="18" charset="0"/>
                <a:cs typeface="Times New Roman" panose="02020603050405020304" pitchFamily="18" charset="0"/>
              </a:rPr>
              <a:t> !»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4.	</a:t>
            </a:r>
            <a:r>
              <a:rPr lang="ru-RU" sz="2400" dirty="0" err="1">
                <a:latin typeface="Times New Roman" panose="02020603050405020304" pitchFamily="18" charset="0"/>
                <a:cs typeface="Times New Roman" panose="02020603050405020304" pitchFamily="18" charset="0"/>
              </a:rPr>
              <a:t>Гра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Дорожні</a:t>
            </a:r>
            <a:r>
              <a:rPr lang="ru-RU" sz="2400" dirty="0">
                <a:latin typeface="Times New Roman" panose="02020603050405020304" pitchFamily="18" charset="0"/>
                <a:cs typeface="Times New Roman" panose="02020603050405020304" pitchFamily="18" charset="0"/>
              </a:rPr>
              <a:t> знаки»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5.	</a:t>
            </a:r>
            <a:r>
              <a:rPr lang="ru-RU" sz="2400" dirty="0" err="1">
                <a:latin typeface="Times New Roman" panose="02020603050405020304" pitchFamily="18" charset="0"/>
                <a:cs typeface="Times New Roman" panose="02020603050405020304" pitchFamily="18" charset="0"/>
              </a:rPr>
              <a:t>Виставка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квіткових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композицій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Квітковий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вернісаж</a:t>
            </a:r>
            <a:r>
              <a:rPr lang="ru-RU" sz="2400" dirty="0">
                <a:latin typeface="Times New Roman" panose="02020603050405020304" pitchFamily="18" charset="0"/>
                <a:cs typeface="Times New Roman" panose="02020603050405020304" pitchFamily="18" charset="0"/>
              </a:rPr>
              <a:t>»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6.	</a:t>
            </a:r>
            <a:r>
              <a:rPr lang="ru-RU" sz="2400" dirty="0" err="1">
                <a:latin typeface="Times New Roman" panose="02020603050405020304" pitchFamily="18" charset="0"/>
                <a:cs typeface="Times New Roman" panose="02020603050405020304" pitchFamily="18" charset="0"/>
              </a:rPr>
              <a:t>Єдина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класна</a:t>
            </a:r>
            <a:r>
              <a:rPr lang="ru-RU" sz="2400" dirty="0">
                <a:latin typeface="Times New Roman" panose="02020603050405020304" pitchFamily="18" charset="0"/>
                <a:cs typeface="Times New Roman" panose="02020603050405020304" pitchFamily="18" charset="0"/>
              </a:rPr>
              <a:t> година «День </a:t>
            </a:r>
            <a:r>
              <a:rPr lang="ru-RU" sz="2400" dirty="0" err="1">
                <a:latin typeface="Times New Roman" panose="02020603050405020304" pitchFamily="18" charset="0"/>
                <a:cs typeface="Times New Roman" panose="02020603050405020304" pitchFamily="18" charset="0"/>
              </a:rPr>
              <a:t>партизанської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слави</a:t>
            </a:r>
            <a:r>
              <a:rPr lang="ru-RU" sz="2400" dirty="0">
                <a:latin typeface="Times New Roman" panose="02020603050405020304" pitchFamily="18" charset="0"/>
                <a:cs typeface="Times New Roman" panose="02020603050405020304" pitchFamily="18" charset="0"/>
              </a:rPr>
              <a:t>»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7.	</a:t>
            </a:r>
            <a:r>
              <a:rPr lang="ru-RU" sz="2400" dirty="0" err="1">
                <a:latin typeface="Times New Roman" panose="02020603050405020304" pitchFamily="18" charset="0"/>
                <a:cs typeface="Times New Roman" panose="02020603050405020304" pitchFamily="18" charset="0"/>
              </a:rPr>
              <a:t>Презентація</a:t>
            </a:r>
            <a:r>
              <a:rPr lang="ru-RU" sz="2400" dirty="0">
                <a:latin typeface="Times New Roman" panose="02020603050405020304" pitchFamily="18" charset="0"/>
                <a:cs typeface="Times New Roman" panose="02020603050405020304" pitchFamily="18" charset="0"/>
              </a:rPr>
              <a:t> проекту «</a:t>
            </a:r>
            <a:r>
              <a:rPr lang="ru-RU" sz="2400" dirty="0" err="1">
                <a:latin typeface="Times New Roman" panose="02020603050405020304" pitchFamily="18" charset="0"/>
                <a:cs typeface="Times New Roman" panose="02020603050405020304" pitchFamily="18" charset="0"/>
              </a:rPr>
              <a:t>Україна</a:t>
            </a:r>
            <a:r>
              <a:rPr lang="ru-RU" sz="2400" dirty="0">
                <a:latin typeface="Times New Roman" panose="02020603050405020304" pitchFamily="18" charset="0"/>
                <a:cs typeface="Times New Roman" panose="02020603050405020304" pitchFamily="18" charset="0"/>
              </a:rPr>
              <a:t> - моя </a:t>
            </a:r>
            <a:r>
              <a:rPr lang="ru-RU" sz="2400" dirty="0" err="1">
                <a:latin typeface="Times New Roman" panose="02020603050405020304" pitchFamily="18" charset="0"/>
                <a:cs typeface="Times New Roman" panose="02020603050405020304" pitchFamily="18" charset="0"/>
              </a:rPr>
              <a:t>Батьківщина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учнями</a:t>
            </a:r>
            <a:r>
              <a:rPr lang="ru-RU" sz="2400" dirty="0">
                <a:latin typeface="Times New Roman" panose="02020603050405020304" pitchFamily="18" charset="0"/>
                <a:cs typeface="Times New Roman" panose="02020603050405020304" pitchFamily="18" charset="0"/>
              </a:rPr>
              <a:t> 4-А </a:t>
            </a:r>
            <a:r>
              <a:rPr lang="ru-RU" sz="2400" dirty="0" err="1">
                <a:latin typeface="Times New Roman" panose="02020603050405020304" pitchFamily="18" charset="0"/>
                <a:cs typeface="Times New Roman" panose="02020603050405020304" pitchFamily="18" charset="0"/>
              </a:rPr>
              <a:t>класу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кл.кер</a:t>
            </a:r>
            <a:r>
              <a:rPr lang="ru-RU" sz="2400" dirty="0">
                <a:latin typeface="Times New Roman" panose="02020603050405020304" pitchFamily="18" charset="0"/>
                <a:cs typeface="Times New Roman" panose="02020603050405020304" pitchFamily="18" charset="0"/>
              </a:rPr>
              <a:t>.  Денисенко С.О. </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755576" y="332656"/>
            <a:ext cx="7772400" cy="792088"/>
          </a:xfrm>
        </p:spPr>
        <p:style>
          <a:lnRef idx="1">
            <a:schemeClr val="accent3"/>
          </a:lnRef>
          <a:fillRef idx="2">
            <a:schemeClr val="accent3"/>
          </a:fillRef>
          <a:effectRef idx="1">
            <a:schemeClr val="accent3"/>
          </a:effectRef>
          <a:fontRef idx="minor">
            <a:schemeClr val="dk1"/>
          </a:fontRef>
        </p:style>
        <p:txBody>
          <a:bodyPr>
            <a:noAutofit/>
          </a:bodyPr>
          <a:lstStyle/>
          <a:p>
            <a:r>
              <a:rPr lang="uk-UA" sz="3600" dirty="0">
                <a:solidFill>
                  <a:srgbClr val="000000"/>
                </a:solidFill>
                <a:effectLst>
                  <a:outerShdw blurRad="38100" dist="38100" dir="2700000" algn="tl">
                    <a:srgbClr val="C0C0C0"/>
                  </a:outerShdw>
                </a:effectLst>
              </a:rPr>
              <a:t>Проведені заходи у вересні </a:t>
            </a:r>
            <a:r>
              <a:rPr lang="uk-UA" sz="3600" dirty="0" smtClean="0">
                <a:solidFill>
                  <a:srgbClr val="000000"/>
                </a:solidFill>
                <a:effectLst>
                  <a:outerShdw blurRad="38100" dist="38100" dir="2700000" algn="tl">
                    <a:srgbClr val="C0C0C0"/>
                  </a:outerShdw>
                </a:effectLst>
                <a:latin typeface="Arial" charset="0"/>
              </a:rPr>
              <a:t>2020</a:t>
            </a:r>
            <a:r>
              <a:rPr lang="en-US" sz="3600" dirty="0" smtClean="0">
                <a:solidFill>
                  <a:srgbClr val="000000"/>
                </a:solidFill>
                <a:effectLst>
                  <a:outerShdw blurRad="38100" dist="38100" dir="2700000" algn="tl">
                    <a:srgbClr val="C0C0C0"/>
                  </a:outerShdw>
                </a:effectLst>
                <a:latin typeface="Arial" charset="0"/>
              </a:rPr>
              <a:t> </a:t>
            </a:r>
            <a:r>
              <a:rPr lang="uk-UA" sz="3600" dirty="0">
                <a:solidFill>
                  <a:srgbClr val="000000"/>
                </a:solidFill>
                <a:effectLst>
                  <a:outerShdw blurRad="38100" dist="38100" dir="2700000" algn="tl">
                    <a:srgbClr val="C0C0C0"/>
                  </a:outerShdw>
                </a:effectLst>
                <a:latin typeface="Arial" charset="0"/>
              </a:rPr>
              <a:t>р.</a:t>
            </a:r>
            <a:r>
              <a:rPr lang="uk-UA" sz="3600" dirty="0">
                <a:solidFill>
                  <a:srgbClr val="000000"/>
                </a:solidFill>
                <a:effectLst>
                  <a:outerShdw blurRad="38100" dist="38100" dir="2700000" algn="tl">
                    <a:srgbClr val="C0C0C0"/>
                  </a:outerShdw>
                </a:effectLst>
              </a:rPr>
              <a:t>:</a:t>
            </a:r>
            <a:endParaRPr lang="ru-RU" sz="3600" dirty="0"/>
          </a:p>
        </p:txBody>
      </p:sp>
    </p:spTree>
    <p:extLst>
      <p:ext uri="{BB962C8B-B14F-4D97-AF65-F5344CB8AC3E}">
        <p14:creationId xmlns:p14="http://schemas.microsoft.com/office/powerpoint/2010/main" val="40384552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000" dirty="0">
                <a:latin typeface="Times New Roman"/>
                <a:ea typeface="Times New Roman"/>
              </a:rPr>
              <a:t>З Днем пам’яті та примирення, з 76-ю річницею перемоги над нацизмом у Другій світовій війні вчителі та учні 4-х класів нашої школи вітають ветеранів, які перемогли нацистських окупантів в роки Другої світової війни 1939 – 1945 років.</a:t>
            </a:r>
            <a:endParaRPr lang="ru-RU" sz="2000" dirty="0"/>
          </a:p>
        </p:txBody>
      </p:sp>
      <p:pic>
        <p:nvPicPr>
          <p:cNvPr id="3" name="Рисунок 2" descr="E:\Мои файлы\Школа 2\Фото відео\9 травня\2021-05-07_095017.png"/>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44824"/>
            <a:ext cx="7776864" cy="4680520"/>
          </a:xfrm>
          <a:prstGeom prst="rect">
            <a:avLst/>
          </a:prstGeom>
          <a:noFill/>
          <a:ln>
            <a:noFill/>
          </a:ln>
        </p:spPr>
      </p:pic>
    </p:spTree>
    <p:extLst>
      <p:ext uri="{BB962C8B-B14F-4D97-AF65-F5344CB8AC3E}">
        <p14:creationId xmlns:p14="http://schemas.microsoft.com/office/powerpoint/2010/main" val="1929377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a:latin typeface="Times New Roman"/>
                <a:ea typeface="Times New Roman"/>
              </a:rPr>
              <a:t> У 2-4-х </a:t>
            </a:r>
            <a:r>
              <a:rPr lang="ru-RU" sz="2400" dirty="0" err="1">
                <a:latin typeface="Times New Roman"/>
                <a:ea typeface="Times New Roman"/>
              </a:rPr>
              <a:t>класах</a:t>
            </a:r>
            <a:r>
              <a:rPr lang="ru-RU" sz="2400" dirty="0">
                <a:latin typeface="Times New Roman"/>
                <a:ea typeface="Times New Roman"/>
              </a:rPr>
              <a:t> </a:t>
            </a:r>
            <a:r>
              <a:rPr lang="ru-RU" sz="2400" dirty="0" err="1">
                <a:latin typeface="Times New Roman"/>
                <a:ea typeface="Times New Roman"/>
              </a:rPr>
              <a:t>пройшли</a:t>
            </a:r>
            <a:r>
              <a:rPr lang="ru-RU" sz="2400" dirty="0">
                <a:latin typeface="Times New Roman"/>
                <a:ea typeface="Times New Roman"/>
              </a:rPr>
              <a:t> </a:t>
            </a:r>
            <a:r>
              <a:rPr lang="ru-RU" sz="2400" dirty="0" err="1">
                <a:latin typeface="Times New Roman"/>
                <a:ea typeface="Times New Roman"/>
              </a:rPr>
              <a:t>виховні</a:t>
            </a:r>
            <a:r>
              <a:rPr lang="ru-RU" sz="2400" dirty="0">
                <a:latin typeface="Times New Roman"/>
                <a:ea typeface="Times New Roman"/>
              </a:rPr>
              <a:t> </a:t>
            </a:r>
            <a:r>
              <a:rPr lang="ru-RU" sz="2400" dirty="0" err="1">
                <a:latin typeface="Times New Roman"/>
                <a:ea typeface="Times New Roman"/>
              </a:rPr>
              <a:t>години</a:t>
            </a:r>
            <a:r>
              <a:rPr lang="ru-RU" sz="2400" dirty="0">
                <a:latin typeface="Times New Roman"/>
                <a:ea typeface="Times New Roman"/>
              </a:rPr>
              <a:t> до Дня </a:t>
            </a:r>
            <a:r>
              <a:rPr lang="ru-RU" sz="2400" dirty="0" err="1">
                <a:latin typeface="Times New Roman"/>
                <a:ea typeface="Times New Roman"/>
              </a:rPr>
              <a:t>пам’яті</a:t>
            </a:r>
            <a:r>
              <a:rPr lang="ru-RU" sz="2400" dirty="0">
                <a:latin typeface="Times New Roman"/>
                <a:ea typeface="Times New Roman"/>
              </a:rPr>
              <a:t> та </a:t>
            </a:r>
            <a:r>
              <a:rPr lang="ru-RU" sz="2400" dirty="0" err="1">
                <a:latin typeface="Times New Roman"/>
                <a:ea typeface="Times New Roman"/>
              </a:rPr>
              <a:t>примирення</a:t>
            </a:r>
            <a:r>
              <a:rPr lang="ru-RU" sz="2400" dirty="0">
                <a:latin typeface="Times New Roman"/>
                <a:ea typeface="Times New Roman"/>
              </a:rPr>
              <a:t> та з </a:t>
            </a:r>
            <a:r>
              <a:rPr lang="ru-RU" sz="2400" dirty="0" err="1">
                <a:latin typeface="Times New Roman"/>
                <a:ea typeface="Times New Roman"/>
              </a:rPr>
              <a:t>нагоди</a:t>
            </a:r>
            <a:r>
              <a:rPr lang="ru-RU" sz="2400" dirty="0">
                <a:latin typeface="Times New Roman"/>
                <a:ea typeface="Times New Roman"/>
              </a:rPr>
              <a:t> 76-ї </a:t>
            </a:r>
            <a:r>
              <a:rPr lang="ru-RU" sz="2400" dirty="0" err="1">
                <a:latin typeface="Times New Roman"/>
                <a:ea typeface="Times New Roman"/>
              </a:rPr>
              <a:t>річниці</a:t>
            </a:r>
            <a:r>
              <a:rPr lang="ru-RU" sz="2400" dirty="0">
                <a:latin typeface="Times New Roman"/>
                <a:ea typeface="Times New Roman"/>
              </a:rPr>
              <a:t> перемоги над нацизмом у </a:t>
            </a:r>
            <a:r>
              <a:rPr lang="ru-RU" sz="2400" dirty="0" err="1">
                <a:latin typeface="Times New Roman"/>
                <a:ea typeface="Times New Roman"/>
              </a:rPr>
              <a:t>Другій</a:t>
            </a:r>
            <a:r>
              <a:rPr lang="ru-RU" sz="2400" dirty="0">
                <a:latin typeface="Times New Roman"/>
                <a:ea typeface="Times New Roman"/>
              </a:rPr>
              <a:t> </a:t>
            </a:r>
            <a:r>
              <a:rPr lang="ru-RU" sz="2400" dirty="0" err="1">
                <a:latin typeface="Times New Roman"/>
                <a:ea typeface="Times New Roman"/>
              </a:rPr>
              <a:t>світовій</a:t>
            </a:r>
            <a:r>
              <a:rPr lang="ru-RU" sz="2400" dirty="0">
                <a:latin typeface="Times New Roman"/>
                <a:ea typeface="Times New Roman"/>
              </a:rPr>
              <a:t> </a:t>
            </a:r>
            <a:r>
              <a:rPr lang="ru-RU" sz="2400" dirty="0" err="1">
                <a:latin typeface="Times New Roman"/>
                <a:ea typeface="Times New Roman"/>
              </a:rPr>
              <a:t>війні</a:t>
            </a:r>
            <a:r>
              <a:rPr lang="ru-RU" sz="2400" dirty="0">
                <a:latin typeface="Times New Roman"/>
                <a:ea typeface="Times New Roman"/>
              </a:rPr>
              <a:t>.</a:t>
            </a:r>
            <a:endParaRPr lang="ru-RU" sz="2400" dirty="0"/>
          </a:p>
        </p:txBody>
      </p:sp>
      <p:pic>
        <p:nvPicPr>
          <p:cNvPr id="3" name="Рисунок 2" descr="E:\Мои файлы\Школа 2\Фото відео\9 травня\заходи\IMG_20210511_121525.jpg"/>
          <p:cNvPicPr/>
          <p:nvPr/>
        </p:nvPicPr>
        <p:blipFill rotWithShape="1">
          <a:blip r:embed="rId2" cstate="print">
            <a:extLst>
              <a:ext uri="{28A0092B-C50C-407E-A947-70E740481C1C}">
                <a14:useLocalDpi xmlns:a14="http://schemas.microsoft.com/office/drawing/2010/main" val="0"/>
              </a:ext>
            </a:extLst>
          </a:blip>
          <a:srcRect t="7633"/>
          <a:stretch/>
        </p:blipFill>
        <p:spPr bwMode="auto">
          <a:xfrm>
            <a:off x="611560" y="1398222"/>
            <a:ext cx="2736304" cy="330836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53640926-AAD7-44D8-BBD7-CCE9431645EC}">
              <a14:shadowObscured xmlns:a14="http://schemas.microsoft.com/office/drawing/2010/main"/>
            </a:ext>
          </a:extLst>
        </p:spPr>
      </p:pic>
      <p:pic>
        <p:nvPicPr>
          <p:cNvPr id="4" name="Рисунок 3" descr="E:\Мои файлы\Школа 2\Фото відео\9 травня\заходи\IMG_20210512_12090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3490" y="1556792"/>
            <a:ext cx="3286901" cy="2952328"/>
          </a:xfrm>
          <a:prstGeom prst="rect">
            <a:avLst/>
          </a:prstGeom>
          <a:ln>
            <a:noFill/>
          </a:ln>
          <a:effectLst>
            <a:softEdge rad="112500"/>
          </a:effectLst>
        </p:spPr>
      </p:pic>
      <p:pic>
        <p:nvPicPr>
          <p:cNvPr id="5" name="Рисунок 4" descr="E:\Мои файлы\Школа 2\Фото відео\9 травня\заходи\IMG_20210512_121315.jpg"/>
          <p:cNvPicPr/>
          <p:nvPr/>
        </p:nvPicPr>
        <p:blipFill rotWithShape="1">
          <a:blip r:embed="rId4" cstate="print">
            <a:extLst>
              <a:ext uri="{28A0092B-C50C-407E-A947-70E740481C1C}">
                <a14:useLocalDpi xmlns:a14="http://schemas.microsoft.com/office/drawing/2010/main" val="0"/>
              </a:ext>
            </a:extLst>
          </a:blip>
          <a:srcRect t="12376" b="16337"/>
          <a:stretch/>
        </p:blipFill>
        <p:spPr bwMode="auto">
          <a:xfrm>
            <a:off x="3316406" y="4005064"/>
            <a:ext cx="4423946" cy="244827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091985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080120"/>
          </a:xfrm>
        </p:spPr>
        <p:txBody>
          <a:bodyPr>
            <a:noAutofit/>
          </a:bodyPr>
          <a:lstStyle/>
          <a:p>
            <a:pPr>
              <a:lnSpc>
                <a:spcPct val="115000"/>
              </a:lnSpc>
              <a:spcAft>
                <a:spcPts val="1000"/>
              </a:spcAft>
            </a:pPr>
            <a:r>
              <a:rPr lang="ru-RU" sz="2800" dirty="0" err="1" smtClean="0">
                <a:latin typeface="Times New Roman"/>
                <a:ea typeface="Times New Roman"/>
                <a:cs typeface="Times New Roman"/>
              </a:rPr>
              <a:t>Тиждень</a:t>
            </a:r>
            <a:r>
              <a:rPr lang="ru-RU" sz="2800" dirty="0" smtClean="0">
                <a:latin typeface="Times New Roman"/>
                <a:ea typeface="Times New Roman"/>
                <a:cs typeface="Times New Roman"/>
              </a:rPr>
              <a:t> </a:t>
            </a:r>
            <a:r>
              <a:rPr lang="ru-RU" sz="2800" dirty="0" err="1">
                <a:latin typeface="Times New Roman"/>
                <a:ea typeface="Times New Roman"/>
                <a:cs typeface="Times New Roman"/>
              </a:rPr>
              <a:t>знань</a:t>
            </a:r>
            <a:r>
              <a:rPr lang="ru-RU" sz="2800" dirty="0">
                <a:latin typeface="Times New Roman"/>
                <a:ea typeface="Times New Roman"/>
                <a:cs typeface="Times New Roman"/>
              </a:rPr>
              <a:t> </a:t>
            </a:r>
            <a:r>
              <a:rPr lang="ru-RU" sz="2800" dirty="0" err="1">
                <a:latin typeface="Times New Roman"/>
                <a:ea typeface="Times New Roman"/>
                <a:cs typeface="Times New Roman"/>
              </a:rPr>
              <a:t>безпеки</a:t>
            </a:r>
            <a:r>
              <a:rPr lang="ru-RU" sz="2800" dirty="0">
                <a:latin typeface="Times New Roman"/>
                <a:ea typeface="Times New Roman"/>
                <a:cs typeface="Times New Roman"/>
              </a:rPr>
              <a:t> </a:t>
            </a:r>
            <a:r>
              <a:rPr lang="ru-RU" sz="2800" dirty="0" err="1">
                <a:latin typeface="Times New Roman"/>
                <a:ea typeface="Times New Roman"/>
                <a:cs typeface="Times New Roman"/>
              </a:rPr>
              <a:t>життєдіяльності</a:t>
            </a:r>
            <a:r>
              <a:rPr lang="ru-RU" sz="2800" dirty="0">
                <a:latin typeface="Times New Roman"/>
                <a:ea typeface="Times New Roman"/>
                <a:cs typeface="Times New Roman"/>
              </a:rPr>
              <a:t> на тему: «Дорога не для забав».</a:t>
            </a:r>
            <a:r>
              <a:rPr lang="ru-RU" sz="2800" dirty="0">
                <a:ea typeface="Calibri"/>
                <a:cs typeface="Times New Roman"/>
              </a:rPr>
              <a:t/>
            </a:r>
            <a:br>
              <a:rPr lang="ru-RU" sz="2800" dirty="0">
                <a:ea typeface="Calibri"/>
                <a:cs typeface="Times New Roman"/>
              </a:rPr>
            </a:br>
            <a:endParaRPr lang="ru-RU" sz="2800" dirty="0"/>
          </a:p>
        </p:txBody>
      </p:sp>
      <p:pic>
        <p:nvPicPr>
          <p:cNvPr id="3" name="Рисунок 2" descr="E:\Мои файлы\Школа 2\Фото відео\бжд травень\IMG_20210519_08202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75961"/>
            <a:ext cx="3864015" cy="3005195"/>
          </a:xfrm>
          <a:prstGeom prst="rect">
            <a:avLst/>
          </a:prstGeom>
          <a:noFill/>
          <a:ln>
            <a:noFill/>
          </a:ln>
        </p:spPr>
      </p:pic>
      <p:pic>
        <p:nvPicPr>
          <p:cNvPr id="4" name="Рисунок 3" descr="E:\Мои файлы\Школа 2\Фото відео\бжд травень\IMG_20210517_11482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30374">
            <a:off x="4540643" y="1644002"/>
            <a:ext cx="4199163" cy="3267595"/>
          </a:xfrm>
          <a:prstGeom prst="rect">
            <a:avLst/>
          </a:prstGeom>
          <a:noFill/>
          <a:ln>
            <a:noFill/>
          </a:ln>
        </p:spPr>
      </p:pic>
      <p:pic>
        <p:nvPicPr>
          <p:cNvPr id="5" name="Рисунок 4" descr="E:\Мои файлы\Школа 2\Фото відео\инспекторы\травень\IMG_20210521_10132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3789040"/>
            <a:ext cx="3600400" cy="2736304"/>
          </a:xfrm>
          <a:prstGeom prst="rect">
            <a:avLst/>
          </a:prstGeom>
          <a:noFill/>
          <a:ln>
            <a:noFill/>
          </a:ln>
        </p:spPr>
      </p:pic>
    </p:spTree>
    <p:extLst>
      <p:ext uri="{BB962C8B-B14F-4D97-AF65-F5344CB8AC3E}">
        <p14:creationId xmlns:p14="http://schemas.microsoft.com/office/powerpoint/2010/main" val="14054780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29600" cy="1431032"/>
          </a:xfrm>
        </p:spPr>
        <p:txBody>
          <a:bodyPr>
            <a:normAutofit fontScale="90000"/>
          </a:bodyPr>
          <a:lstStyle/>
          <a:p>
            <a:r>
              <a:rPr lang="ru-RU" sz="2800" dirty="0" err="1">
                <a:latin typeface="Times New Roman" panose="02020603050405020304" pitchFamily="18" charset="0"/>
                <a:cs typeface="Times New Roman" panose="02020603050405020304" pitchFamily="18" charset="0"/>
              </a:rPr>
              <a:t>Вітаємо</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ученицю</a:t>
            </a:r>
            <a:r>
              <a:rPr lang="ru-RU" sz="2800" dirty="0">
                <a:latin typeface="Times New Roman" panose="02020603050405020304" pitchFamily="18" charset="0"/>
                <a:cs typeface="Times New Roman" panose="02020603050405020304" pitchFamily="18" charset="0"/>
              </a:rPr>
              <a:t> 4-А </a:t>
            </a:r>
            <a:r>
              <a:rPr lang="ru-RU" sz="2800" dirty="0" err="1">
                <a:latin typeface="Times New Roman" panose="02020603050405020304" pitchFamily="18" charset="0"/>
                <a:cs typeface="Times New Roman" panose="02020603050405020304" pitchFamily="18" charset="0"/>
              </a:rPr>
              <a:t>класу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Єлизавету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Берегуленко</a:t>
            </a:r>
            <a:r>
              <a:rPr lang="ru-RU" sz="2800" dirty="0">
                <a:latin typeface="Times New Roman" panose="02020603050405020304" pitchFamily="18" charset="0"/>
                <a:cs typeface="Times New Roman" panose="02020603050405020304" pitchFamily="18" charset="0"/>
              </a:rPr>
              <a:t>, яка </a:t>
            </a:r>
            <a:r>
              <a:rPr lang="ru-RU" sz="2800" dirty="0" err="1">
                <a:latin typeface="Times New Roman" panose="02020603050405020304" pitchFamily="18" charset="0"/>
                <a:cs typeface="Times New Roman" panose="02020603050405020304" pitchFamily="18" charset="0"/>
              </a:rPr>
              <a:t>сьогодні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отримала</a:t>
            </a:r>
            <a:r>
              <a:rPr lang="ru-RU" sz="2800" dirty="0">
                <a:latin typeface="Times New Roman" panose="02020603050405020304" pitchFamily="18" charset="0"/>
                <a:cs typeface="Times New Roman" panose="02020603050405020304" pitchFamily="18" charset="0"/>
              </a:rPr>
              <a:t> грамоту за </a:t>
            </a:r>
            <a:r>
              <a:rPr lang="ru-RU" sz="2800" dirty="0" err="1">
                <a:latin typeface="Times New Roman" panose="02020603050405020304" pitchFamily="18" charset="0"/>
                <a:cs typeface="Times New Roman" panose="02020603050405020304" pitchFamily="18" charset="0"/>
              </a:rPr>
              <a:t>зайняте</a:t>
            </a:r>
            <a:r>
              <a:rPr lang="ru-RU" sz="2800" dirty="0">
                <a:latin typeface="Times New Roman" panose="02020603050405020304" pitchFamily="18" charset="0"/>
                <a:cs typeface="Times New Roman" panose="02020603050405020304" pitchFamily="18" charset="0"/>
              </a:rPr>
              <a:t> І </a:t>
            </a:r>
            <a:r>
              <a:rPr lang="ru-RU" sz="2800" dirty="0" err="1">
                <a:latin typeface="Times New Roman" panose="02020603050405020304" pitchFamily="18" charset="0"/>
                <a:cs typeface="Times New Roman" panose="02020603050405020304" pitchFamily="18" charset="0"/>
              </a:rPr>
              <a:t>місце</a:t>
            </a:r>
            <a:r>
              <a:rPr lang="ru-RU" sz="2800" dirty="0">
                <a:latin typeface="Times New Roman" panose="02020603050405020304" pitchFamily="18" charset="0"/>
                <a:cs typeface="Times New Roman" panose="02020603050405020304" pitchFamily="18" charset="0"/>
              </a:rPr>
              <a:t> у </a:t>
            </a:r>
            <a:r>
              <a:rPr lang="ru-RU" sz="2800" dirty="0" err="1">
                <a:latin typeface="Times New Roman" panose="02020603050405020304" pitchFamily="18" charset="0"/>
                <a:cs typeface="Times New Roman" panose="02020603050405020304" pitchFamily="18" charset="0"/>
              </a:rPr>
              <a:t>творчому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конкурсі</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Літературний</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колаж</a:t>
            </a:r>
            <a:r>
              <a:rPr lang="ru-RU" sz="2800" dirty="0">
                <a:latin typeface="Times New Roman" panose="02020603050405020304" pitchFamily="18" charset="0"/>
                <a:cs typeface="Times New Roman" panose="02020603050405020304" pitchFamily="18" charset="0"/>
              </a:rPr>
              <a:t> «Леся </a:t>
            </a:r>
            <a:r>
              <a:rPr lang="ru-RU" sz="2800" dirty="0" err="1">
                <a:latin typeface="Times New Roman" panose="02020603050405020304" pitchFamily="18" charset="0"/>
                <a:cs typeface="Times New Roman" panose="02020603050405020304" pitchFamily="18" charset="0"/>
              </a:rPr>
              <a:t>Українка</a:t>
            </a:r>
            <a:r>
              <a:rPr lang="ru-RU" sz="2800" dirty="0">
                <a:latin typeface="Times New Roman" panose="02020603050405020304" pitchFamily="18" charset="0"/>
                <a:cs typeface="Times New Roman" panose="02020603050405020304" pitchFamily="18" charset="0"/>
              </a:rPr>
              <a:t> – наша </a:t>
            </a:r>
            <a:r>
              <a:rPr lang="ru-RU" sz="2800" dirty="0" err="1">
                <a:latin typeface="Times New Roman" panose="02020603050405020304" pitchFamily="18" charset="0"/>
                <a:cs typeface="Times New Roman" panose="02020603050405020304" pitchFamily="18" charset="0"/>
              </a:rPr>
              <a:t>гордість</a:t>
            </a:r>
            <a:r>
              <a:rPr lang="ru-RU" sz="2800" dirty="0">
                <a:latin typeface="Times New Roman" panose="02020603050405020304" pitchFamily="18" charset="0"/>
                <a:cs typeface="Times New Roman" panose="02020603050405020304" pitchFamily="18" charset="0"/>
              </a:rPr>
              <a:t> і окраса».</a:t>
            </a:r>
          </a:p>
        </p:txBody>
      </p:sp>
      <p:pic>
        <p:nvPicPr>
          <p:cNvPr id="1026" name="Picture 2" descr="Возможно, это изображение (ребенок, стоит и в помещени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772816"/>
            <a:ext cx="6088490" cy="4557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372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002234"/>
          </a:xfrm>
        </p:spPr>
        <p:txBody>
          <a:bodyPr>
            <a:normAutofit/>
          </a:bodyPr>
          <a:lstStyle/>
          <a:p>
            <a:r>
              <a:rPr lang="ru-RU" sz="2000" dirty="0" smtClean="0">
                <a:latin typeface="Times New Roman" panose="02020603050405020304" pitchFamily="18" charset="0"/>
                <a:cs typeface="Times New Roman" panose="02020603050405020304" pitchFamily="18" charset="0"/>
              </a:rPr>
              <a:t>День </a:t>
            </a:r>
            <a:r>
              <a:rPr lang="ru-RU" sz="2000" dirty="0" err="1">
                <a:latin typeface="Times New Roman" panose="02020603050405020304" pitchFamily="18" charset="0"/>
                <a:cs typeface="Times New Roman" panose="02020603050405020304" pitchFamily="18" charset="0"/>
              </a:rPr>
              <a:t>сьогодні</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такий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незвичайний</a:t>
            </a:r>
            <a:r>
              <a:rPr lang="ru-RU" sz="2000" dirty="0">
                <a:latin typeface="Times New Roman" panose="02020603050405020304" pitchFamily="18" charset="0"/>
                <a:cs typeface="Times New Roman" panose="02020603050405020304" pitchFamily="18" charset="0"/>
              </a:rPr>
              <a:t> –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Сонце</a:t>
            </a:r>
            <a:r>
              <a:rPr lang="ru-RU" sz="2000" dirty="0">
                <a:latin typeface="Times New Roman" panose="02020603050405020304" pitchFamily="18" charset="0"/>
                <a:cs typeface="Times New Roman" panose="02020603050405020304" pitchFamily="18" charset="0"/>
              </a:rPr>
              <a:t> встало,  </a:t>
            </a:r>
            <a:r>
              <a:rPr lang="ru-RU" sz="2000" dirty="0" err="1">
                <a:latin typeface="Times New Roman" panose="02020603050405020304" pitchFamily="18" charset="0"/>
                <a:cs typeface="Times New Roman" panose="02020603050405020304" pitchFamily="18" charset="0"/>
              </a:rPr>
              <a:t>умите</a:t>
            </a:r>
            <a:r>
              <a:rPr lang="ru-RU" sz="2000" dirty="0">
                <a:latin typeface="Times New Roman" panose="02020603050405020304" pitchFamily="18" charset="0"/>
                <a:cs typeface="Times New Roman" panose="02020603050405020304" pitchFamily="18" charset="0"/>
              </a:rPr>
              <a:t> в </a:t>
            </a:r>
            <a:r>
              <a:rPr lang="ru-RU" sz="2000" dirty="0" err="1">
                <a:latin typeface="Times New Roman" panose="02020603050405020304" pitchFamily="18" charset="0"/>
                <a:cs typeface="Times New Roman" panose="02020603050405020304" pitchFamily="18" charset="0"/>
              </a:rPr>
              <a:t>росі</a:t>
            </a:r>
            <a:r>
              <a:rPr lang="ru-RU" sz="2000" dirty="0">
                <a:latin typeface="Times New Roman" panose="02020603050405020304" pitchFamily="18" charset="0"/>
                <a:cs typeface="Times New Roman" panose="02020603050405020304" pitchFamily="18" charset="0"/>
              </a:rPr>
              <a:t>.</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Скликав у школу нас </a:t>
            </a:r>
            <a:r>
              <a:rPr lang="ru-RU" sz="2000" dirty="0" err="1">
                <a:latin typeface="Times New Roman" panose="02020603050405020304" pitchFamily="18" charset="0"/>
                <a:cs typeface="Times New Roman" panose="02020603050405020304" pitchFamily="18" charset="0"/>
              </a:rPr>
              <a:t>дзвоник</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останній</a:t>
            </a:r>
            <a:r>
              <a:rPr lang="ru-RU" sz="2000" dirty="0">
                <a:latin typeface="Times New Roman" panose="02020603050405020304" pitchFamily="18" charset="0"/>
                <a:cs typeface="Times New Roman" panose="02020603050405020304" pitchFamily="18" charset="0"/>
              </a:rPr>
              <a:t>.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І </a:t>
            </a:r>
            <a:r>
              <a:rPr lang="ru-RU" sz="2000" dirty="0" err="1">
                <a:latin typeface="Times New Roman" panose="02020603050405020304" pitchFamily="18" charset="0"/>
                <a:cs typeface="Times New Roman" panose="02020603050405020304" pitchFamily="18" charset="0"/>
              </a:rPr>
              <a:t>зібрались</a:t>
            </a:r>
            <a:r>
              <a:rPr lang="ru-RU" sz="2000" dirty="0">
                <a:latin typeface="Times New Roman" panose="02020603050405020304" pitchFamily="18" charset="0"/>
                <a:cs typeface="Times New Roman" panose="02020603050405020304" pitchFamily="18" charset="0"/>
              </a:rPr>
              <a:t> на свято </a:t>
            </a:r>
            <a:r>
              <a:rPr lang="ru-RU" sz="2000" dirty="0" err="1">
                <a:latin typeface="Times New Roman" panose="02020603050405020304" pitchFamily="18" charset="0"/>
                <a:cs typeface="Times New Roman" panose="02020603050405020304" pitchFamily="18" charset="0"/>
              </a:rPr>
              <a:t>усі</a:t>
            </a:r>
            <a:r>
              <a:rPr lang="ru-RU" sz="2000" dirty="0">
                <a:latin typeface="Times New Roman" panose="02020603050405020304" pitchFamily="18" charset="0"/>
                <a:cs typeface="Times New Roman" panose="02020603050405020304" pitchFamily="18" charset="0"/>
              </a:rPr>
              <a:t>.</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Сьогодні</a:t>
            </a:r>
            <a:r>
              <a:rPr lang="ru-RU" sz="2000" dirty="0">
                <a:latin typeface="Times New Roman" panose="02020603050405020304" pitchFamily="18" charset="0"/>
                <a:cs typeface="Times New Roman" panose="02020603050405020304" pitchFamily="18" charset="0"/>
              </a:rPr>
              <a:t> ми </a:t>
            </a:r>
            <a:r>
              <a:rPr lang="ru-RU" sz="2000" dirty="0" err="1">
                <a:latin typeface="Times New Roman" panose="02020603050405020304" pitchFamily="18" charset="0"/>
                <a:cs typeface="Times New Roman" panose="02020603050405020304" pitchFamily="18" charset="0"/>
              </a:rPr>
              <a:t>вітаємо</a:t>
            </a:r>
            <a:r>
              <a:rPr lang="ru-RU" sz="2000" dirty="0">
                <a:latin typeface="Times New Roman" panose="02020603050405020304" pitchFamily="18" charset="0"/>
                <a:cs typeface="Times New Roman" panose="02020603050405020304" pitchFamily="18" charset="0"/>
              </a:rPr>
              <a:t> наших маленьких </a:t>
            </a:r>
            <a:r>
              <a:rPr lang="ru-RU" sz="2000" dirty="0" err="1">
                <a:latin typeface="Times New Roman" panose="02020603050405020304" pitchFamily="18" charset="0"/>
                <a:cs typeface="Times New Roman" panose="02020603050405020304" pitchFamily="18" charset="0"/>
              </a:rPr>
              <a:t>школярів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із</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закінченням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навчального</a:t>
            </a:r>
            <a:r>
              <a:rPr lang="ru-RU" sz="2000" dirty="0">
                <a:latin typeface="Times New Roman" panose="02020603050405020304" pitchFamily="18" charset="0"/>
                <a:cs typeface="Times New Roman" panose="02020603050405020304" pitchFamily="18" charset="0"/>
              </a:rPr>
              <a:t> 2020 – 2021 року.</a:t>
            </a:r>
          </a:p>
        </p:txBody>
      </p:sp>
      <p:pic>
        <p:nvPicPr>
          <p:cNvPr id="2050" name="Picture 2" descr="C:\Users\Анжелика\Desktop\2021-06-14_12215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276872"/>
            <a:ext cx="7375674" cy="414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884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074242"/>
          </a:xfrm>
        </p:spPr>
        <p:txBody>
          <a:bodyPr>
            <a:noAutofit/>
          </a:bodyPr>
          <a:lstStyle/>
          <a:p>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Чарівниця-осінь</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повернулася</a:t>
            </a:r>
            <a:r>
              <a:rPr lang="ru-RU" sz="1800" dirty="0">
                <a:latin typeface="Times New Roman" panose="02020603050405020304" pitchFamily="18" charset="0"/>
                <a:cs typeface="Times New Roman" panose="02020603050405020304" pitchFamily="18" charset="0"/>
              </a:rPr>
              <a:t>, і </a:t>
            </a:r>
            <a:r>
              <a:rPr lang="ru-RU" sz="1800" dirty="0" err="1">
                <a:latin typeface="Times New Roman" panose="02020603050405020304" pitchFamily="18" charset="0"/>
                <a:cs typeface="Times New Roman" panose="02020603050405020304" pitchFamily="18" charset="0"/>
              </a:rPr>
              <a:t>дзвоник</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знову</a:t>
            </a:r>
            <a:r>
              <a:rPr lang="ru-RU" sz="1800" dirty="0">
                <a:latin typeface="Times New Roman" panose="02020603050405020304" pitchFamily="18" charset="0"/>
                <a:cs typeface="Times New Roman" panose="02020603050405020304" pitchFamily="18" charset="0"/>
              </a:rPr>
              <a:t> скликав </a:t>
            </a:r>
            <a:r>
              <a:rPr lang="ru-RU" sz="1800" dirty="0" err="1">
                <a:latin typeface="Times New Roman" panose="02020603050405020304" pitchFamily="18" charset="0"/>
                <a:cs typeface="Times New Roman" panose="02020603050405020304" pitchFamily="18" charset="0"/>
              </a:rPr>
              <a:t>галасливу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дітвору</a:t>
            </a:r>
            <a:r>
              <a:rPr lang="ru-RU" sz="1800" dirty="0">
                <a:latin typeface="Times New Roman" panose="02020603050405020304" pitchFamily="18" charset="0"/>
                <a:cs typeface="Times New Roman" panose="02020603050405020304" pitchFamily="18" charset="0"/>
              </a:rPr>
              <a:t> за </a:t>
            </a:r>
            <a:r>
              <a:rPr lang="ru-RU" sz="1800" dirty="0" err="1">
                <a:latin typeface="Times New Roman" panose="02020603050405020304" pitchFamily="18" charset="0"/>
                <a:cs typeface="Times New Roman" panose="02020603050405020304" pitchFamily="18" charset="0"/>
              </a:rPr>
              <a:t>парти</a:t>
            </a:r>
            <a:r>
              <a:rPr lang="ru-RU" sz="1800" dirty="0">
                <a:latin typeface="Times New Roman" panose="02020603050405020304" pitchFamily="18" charset="0"/>
                <a:cs typeface="Times New Roman" panose="02020603050405020304" pitchFamily="18" charset="0"/>
              </a:rPr>
              <a:t>.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Для кожного з нас 1 </a:t>
            </a:r>
            <a:r>
              <a:rPr lang="ru-RU" sz="1800" dirty="0" err="1">
                <a:latin typeface="Times New Roman" panose="02020603050405020304" pitchFamily="18" charset="0"/>
                <a:cs typeface="Times New Roman" panose="02020603050405020304" pitchFamily="18" charset="0"/>
              </a:rPr>
              <a:t>вересня</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це</a:t>
            </a:r>
            <a:r>
              <a:rPr lang="ru-RU" sz="1800" dirty="0">
                <a:latin typeface="Times New Roman" panose="02020603050405020304" pitchFamily="18" charset="0"/>
                <a:cs typeface="Times New Roman" panose="02020603050405020304" pitchFamily="18" charset="0"/>
              </a:rPr>
              <a:t> символ </a:t>
            </a:r>
            <a:r>
              <a:rPr lang="ru-RU" sz="1800" dirty="0" err="1">
                <a:latin typeface="Times New Roman" panose="02020603050405020304" pitchFamily="18" charset="0"/>
                <a:cs typeface="Times New Roman" panose="02020603050405020304" pitchFamily="18" charset="0"/>
              </a:rPr>
              <a:t>нових</a:t>
            </a:r>
            <a:r>
              <a:rPr lang="ru-RU" sz="1800" dirty="0">
                <a:latin typeface="Times New Roman" panose="02020603050405020304" pitchFamily="18" charset="0"/>
                <a:cs typeface="Times New Roman" panose="02020603050405020304" pitchFamily="18" charset="0"/>
              </a:rPr>
              <a:t> перспектив і </a:t>
            </a:r>
            <a:r>
              <a:rPr lang="ru-RU" sz="1800" dirty="0" err="1">
                <a:latin typeface="Times New Roman" panose="02020603050405020304" pitchFamily="18" charset="0"/>
                <a:cs typeface="Times New Roman" panose="02020603050405020304" pitchFamily="18" charset="0"/>
              </a:rPr>
              <a:t>можливостей</a:t>
            </a:r>
            <a:r>
              <a:rPr lang="ru-RU" sz="1800" dirty="0">
                <a:latin typeface="Times New Roman" panose="02020603050405020304" pitchFamily="18" charset="0"/>
                <a:cs typeface="Times New Roman" panose="02020603050405020304" pitchFamily="18" charset="0"/>
              </a:rPr>
              <a:t>. Для тих, </a:t>
            </a:r>
            <a:r>
              <a:rPr lang="ru-RU" sz="1800" dirty="0" err="1">
                <a:latin typeface="Times New Roman" panose="02020603050405020304" pitchFamily="18" charset="0"/>
                <a:cs typeface="Times New Roman" panose="02020603050405020304" pitchFamily="18" charset="0"/>
              </a:rPr>
              <a:t>хто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вперше</a:t>
            </a:r>
            <a:r>
              <a:rPr lang="ru-RU" sz="1800" dirty="0">
                <a:latin typeface="Times New Roman" panose="02020603050405020304" pitchFamily="18" charset="0"/>
                <a:cs typeface="Times New Roman" panose="02020603050405020304" pitchFamily="18" charset="0"/>
              </a:rPr>
              <a:t> переступив </a:t>
            </a:r>
            <a:r>
              <a:rPr lang="ru-RU" sz="1800" dirty="0" err="1">
                <a:latin typeface="Times New Roman" panose="02020603050405020304" pitchFamily="18" charset="0"/>
                <a:cs typeface="Times New Roman" panose="02020603050405020304" pitchFamily="18" charset="0"/>
              </a:rPr>
              <a:t>шкільний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поріг</a:t>
            </a:r>
            <a:r>
              <a:rPr lang="ru-RU" sz="1800" dirty="0">
                <a:latin typeface="Times New Roman" panose="02020603050405020304" pitchFamily="18" charset="0"/>
                <a:cs typeface="Times New Roman" panose="02020603050405020304" pitchFamily="18" charset="0"/>
              </a:rPr>
              <a:t>, – </a:t>
            </a:r>
            <a:r>
              <a:rPr lang="ru-RU" sz="1800" dirty="0" err="1">
                <a:latin typeface="Times New Roman" panose="02020603050405020304" pitchFamily="18" charset="0"/>
                <a:cs typeface="Times New Roman" panose="02020603050405020304" pitchFamily="18" charset="0"/>
              </a:rPr>
              <a:t>це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найбільш</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хвилюючий</a:t>
            </a:r>
            <a:r>
              <a:rPr lang="ru-RU" sz="1800" dirty="0">
                <a:latin typeface="Times New Roman" panose="02020603050405020304" pitchFamily="18" charset="0"/>
                <a:cs typeface="Times New Roman" panose="02020603050405020304" pitchFamily="18" charset="0"/>
              </a:rPr>
              <a:t> день. Нехай </a:t>
            </a:r>
            <a:r>
              <a:rPr lang="ru-RU" sz="1800" dirty="0" err="1">
                <a:latin typeface="Times New Roman" panose="02020603050405020304" pitchFamily="18" charset="0"/>
                <a:cs typeface="Times New Roman" panose="02020603050405020304" pitchFamily="18" charset="0"/>
              </a:rPr>
              <a:t>він</a:t>
            </a:r>
            <a:r>
              <a:rPr lang="ru-RU" sz="1800" dirty="0">
                <a:latin typeface="Times New Roman" panose="02020603050405020304" pitchFamily="18" charset="0"/>
                <a:cs typeface="Times New Roman" panose="02020603050405020304" pitchFamily="18" charset="0"/>
              </a:rPr>
              <a:t> стане для вас не </a:t>
            </a:r>
            <a:r>
              <a:rPr lang="ru-RU" sz="1800" dirty="0" err="1">
                <a:latin typeface="Times New Roman" panose="02020603050405020304" pitchFamily="18" charset="0"/>
                <a:cs typeface="Times New Roman" panose="02020603050405020304" pitchFamily="18" charset="0"/>
              </a:rPr>
              <a:t>тільки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яскравим</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спогадом</a:t>
            </a:r>
            <a:r>
              <a:rPr lang="ru-RU" sz="1800" dirty="0">
                <a:latin typeface="Times New Roman" panose="02020603050405020304" pitchFamily="18" charset="0"/>
                <a:cs typeface="Times New Roman" panose="02020603050405020304" pitchFamily="18" charset="0"/>
              </a:rPr>
              <a:t>, але і </a:t>
            </a:r>
            <a:r>
              <a:rPr lang="ru-RU" sz="1800" dirty="0" err="1">
                <a:latin typeface="Times New Roman" panose="02020603050405020304" pitchFamily="18" charset="0"/>
                <a:cs typeface="Times New Roman" panose="02020603050405020304" pitchFamily="18" charset="0"/>
              </a:rPr>
              <a:t>вдалим</a:t>
            </a:r>
            <a:r>
              <a:rPr lang="ru-RU" sz="1800" dirty="0">
                <a:latin typeface="Times New Roman" panose="02020603050405020304" pitchFamily="18" charset="0"/>
                <a:cs typeface="Times New Roman" panose="02020603050405020304" pitchFamily="18" charset="0"/>
              </a:rPr>
              <a:t> стартом у </a:t>
            </a:r>
            <a:r>
              <a:rPr lang="ru-RU" sz="1800" dirty="0" err="1">
                <a:latin typeface="Times New Roman" panose="02020603050405020304" pitchFamily="18" charset="0"/>
                <a:cs typeface="Times New Roman" panose="02020603050405020304" pitchFamily="18" charset="0"/>
              </a:rPr>
              <a:t>велике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життя</a:t>
            </a:r>
            <a:r>
              <a:rPr lang="ru-RU" sz="1800" dirty="0">
                <a:latin typeface="Times New Roman" panose="02020603050405020304" pitchFamily="18" charset="0"/>
                <a:cs typeface="Times New Roman" panose="02020603050405020304" pitchFamily="18" charset="0"/>
              </a:rPr>
              <a:t>, а </a:t>
            </a:r>
            <a:r>
              <a:rPr lang="ru-RU" sz="1800" dirty="0" err="1">
                <a:latin typeface="Times New Roman" panose="02020603050405020304" pitchFamily="18" charset="0"/>
                <a:cs typeface="Times New Roman" panose="02020603050405020304" pitchFamily="18" charset="0"/>
              </a:rPr>
              <a:t>кожен</a:t>
            </a:r>
            <a:r>
              <a:rPr lang="ru-RU" sz="1800" dirty="0">
                <a:latin typeface="Times New Roman" panose="02020603050405020304" pitchFamily="18" charset="0"/>
                <a:cs typeface="Times New Roman" panose="02020603050405020304" pitchFamily="18" charset="0"/>
              </a:rPr>
              <a:t> день в </a:t>
            </a:r>
            <a:r>
              <a:rPr lang="ru-RU" sz="1800" dirty="0" err="1">
                <a:latin typeface="Times New Roman" panose="02020603050405020304" pitchFamily="18" charset="0"/>
                <a:cs typeface="Times New Roman" panose="02020603050405020304" pitchFamily="18" charset="0"/>
              </a:rPr>
              <a:t>школі</a:t>
            </a:r>
            <a:r>
              <a:rPr lang="ru-RU" sz="1800" dirty="0">
                <a:latin typeface="Times New Roman" panose="02020603050405020304" pitchFamily="18" charset="0"/>
                <a:cs typeface="Times New Roman" panose="02020603050405020304" pitchFamily="18" charset="0"/>
              </a:rPr>
              <a:t> буде </a:t>
            </a:r>
            <a:r>
              <a:rPr lang="ru-RU" sz="1800" dirty="0" err="1">
                <a:latin typeface="Times New Roman" panose="02020603050405020304" pitchFamily="18" charset="0"/>
                <a:cs typeface="Times New Roman" panose="02020603050405020304" pitchFamily="18" charset="0"/>
              </a:rPr>
              <a:t>наповнений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цікавими</a:t>
            </a:r>
            <a:r>
              <a:rPr lang="ru-RU" sz="1800" dirty="0">
                <a:latin typeface="Times New Roman" panose="02020603050405020304" pitchFamily="18" charset="0"/>
                <a:cs typeface="Times New Roman" panose="02020603050405020304" pitchFamily="18" charset="0"/>
              </a:rPr>
              <a:t> уроками, </a:t>
            </a:r>
            <a:r>
              <a:rPr lang="ru-RU" sz="1800" dirty="0" err="1">
                <a:latin typeface="Times New Roman" panose="02020603050405020304" pitchFamily="18" charset="0"/>
                <a:cs typeface="Times New Roman" panose="02020603050405020304" pitchFamily="18" charset="0"/>
              </a:rPr>
              <a:t>новими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зустрічами</a:t>
            </a:r>
            <a:r>
              <a:rPr lang="ru-RU" sz="1800" dirty="0">
                <a:latin typeface="Times New Roman" panose="02020603050405020304" pitchFamily="18" charset="0"/>
                <a:cs typeface="Times New Roman" panose="02020603050405020304" pitchFamily="18" charset="0"/>
              </a:rPr>
              <a:t> і </a:t>
            </a:r>
            <a:r>
              <a:rPr lang="ru-RU" sz="1800" dirty="0" err="1">
                <a:latin typeface="Times New Roman" panose="02020603050405020304" pitchFamily="18" charset="0"/>
                <a:cs typeface="Times New Roman" panose="02020603050405020304" pitchFamily="18" charset="0"/>
              </a:rPr>
              <a:t>дивовижними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відкриттями</a:t>
            </a:r>
            <a:r>
              <a:rPr lang="ru-RU" sz="1800" dirty="0">
                <a:latin typeface="Times New Roman" panose="02020603050405020304" pitchFamily="18" charset="0"/>
                <a:cs typeface="Times New Roman" panose="02020603050405020304" pitchFamily="18" charset="0"/>
              </a:rPr>
              <a:t>. </a:t>
            </a:r>
          </a:p>
        </p:txBody>
      </p:sp>
      <p:pic>
        <p:nvPicPr>
          <p:cNvPr id="3074" name="Picture 2" descr="C:\Users\Анжелика\Desktop\2021-06-14_1227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382610"/>
            <a:ext cx="2057128" cy="275338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Анжелика\Desktop\2021-06-14_12275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3044" y="2598125"/>
            <a:ext cx="1595020" cy="28156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Анжелика\Desktop\2021-06-14_12290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697" y="3688150"/>
            <a:ext cx="1661876" cy="28956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Анжелика\Desktop\2021-06-14_12301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2428783"/>
            <a:ext cx="1592197" cy="275875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Анжелика\Desktop\2021-06-14_12304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8304" y="2318568"/>
            <a:ext cx="1474726" cy="262852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Анжелика\Desktop\2021-06-14_12293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2515" y="4116134"/>
            <a:ext cx="1479885" cy="2595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315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000" dirty="0">
                <a:latin typeface="Times New Roman" panose="02020603050405020304" pitchFamily="18" charset="0"/>
                <a:cs typeface="Times New Roman" panose="02020603050405020304" pitchFamily="18" charset="0"/>
              </a:rPr>
              <a:t>1-го </a:t>
            </a:r>
            <a:r>
              <a:rPr lang="ru-RU" sz="2000" dirty="0" err="1">
                <a:latin typeface="Times New Roman" panose="02020603050405020304" pitchFamily="18" charset="0"/>
                <a:cs typeface="Times New Roman" panose="02020603050405020304" pitchFamily="18" charset="0"/>
              </a:rPr>
              <a:t>вересня</a:t>
            </a:r>
            <a:r>
              <a:rPr lang="ru-RU" sz="2000" dirty="0">
                <a:latin typeface="Times New Roman" panose="02020603050405020304" pitchFamily="18" charset="0"/>
                <a:cs typeface="Times New Roman" panose="02020603050405020304" pitchFamily="18" charset="0"/>
              </a:rPr>
              <a:t> у </a:t>
            </a:r>
            <a:r>
              <a:rPr lang="ru-RU" sz="2000" dirty="0" err="1">
                <a:latin typeface="Times New Roman" panose="02020603050405020304" pitchFamily="18" charset="0"/>
                <a:cs typeface="Times New Roman" panose="02020603050405020304" pitchFamily="18" charset="0"/>
              </a:rPr>
              <a:t>школі</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відбулася</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посвята</a:t>
            </a:r>
            <a:r>
              <a:rPr lang="ru-RU" sz="2000" dirty="0">
                <a:latin typeface="Times New Roman" panose="02020603050405020304" pitchFamily="18" charset="0"/>
                <a:cs typeface="Times New Roman" panose="02020603050405020304" pitchFamily="18" charset="0"/>
              </a:rPr>
              <a:t> у </a:t>
            </a:r>
            <a:r>
              <a:rPr lang="ru-RU" sz="2000" dirty="0" err="1">
                <a:latin typeface="Times New Roman" panose="02020603050405020304" pitchFamily="18" charset="0"/>
                <a:cs typeface="Times New Roman" panose="02020603050405020304" pitchFamily="18" charset="0"/>
              </a:rPr>
              <a:t>читачі</a:t>
            </a:r>
            <a:r>
              <a:rPr lang="ru-RU" sz="2000" dirty="0">
                <a:latin typeface="Times New Roman" panose="02020603050405020304" pitchFamily="18" charset="0"/>
                <a:cs typeface="Times New Roman" panose="02020603050405020304" pitchFamily="18" charset="0"/>
              </a:rPr>
              <a:t> наших маленьких </a:t>
            </a:r>
            <a:r>
              <a:rPr lang="ru-RU" sz="2000" dirty="0" err="1">
                <a:latin typeface="Times New Roman" panose="02020603050405020304" pitchFamily="18" charset="0"/>
                <a:cs typeface="Times New Roman" panose="02020603050405020304" pitchFamily="18" charset="0"/>
              </a:rPr>
              <a:t>першокласників</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під</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девізом</a:t>
            </a:r>
            <a:r>
              <a:rPr lang="ru-RU" sz="2000" dirty="0">
                <a:latin typeface="Times New Roman" panose="02020603050405020304" pitchFamily="18" charset="0"/>
                <a:cs typeface="Times New Roman" panose="02020603050405020304" pitchFamily="18" charset="0"/>
              </a:rPr>
              <a:t> «Книга </a:t>
            </a:r>
            <a:r>
              <a:rPr lang="ru-RU" sz="2000" dirty="0" err="1">
                <a:latin typeface="Times New Roman" panose="02020603050405020304" pitchFamily="18" charset="0"/>
                <a:cs typeface="Times New Roman" panose="02020603050405020304" pitchFamily="18" charset="0"/>
              </a:rPr>
              <a:t>мудру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дасть</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пораду</a:t>
            </a:r>
            <a:r>
              <a:rPr lang="ru-RU" sz="2000" dirty="0">
                <a:latin typeface="Times New Roman" panose="02020603050405020304" pitchFamily="18" charset="0"/>
                <a:cs typeface="Times New Roman" panose="02020603050405020304" pitchFamily="18" charset="0"/>
              </a:rPr>
              <a:t>, книга </a:t>
            </a:r>
            <a:r>
              <a:rPr lang="ru-RU" sz="2000" dirty="0" err="1">
                <a:latin typeface="Times New Roman" panose="02020603050405020304" pitchFamily="18" charset="0"/>
                <a:cs typeface="Times New Roman" panose="02020603050405020304" pitchFamily="18" charset="0"/>
              </a:rPr>
              <a:t>розуму</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навчить</a:t>
            </a:r>
            <a:r>
              <a:rPr lang="ru-RU" sz="2000" dirty="0">
                <a:latin typeface="Times New Roman" panose="02020603050405020304" pitchFamily="18" charset="0"/>
                <a:cs typeface="Times New Roman" panose="02020603050405020304" pitchFamily="18" charset="0"/>
              </a:rPr>
              <a:t>». </a:t>
            </a:r>
          </a:p>
        </p:txBody>
      </p:sp>
      <p:pic>
        <p:nvPicPr>
          <p:cNvPr id="3" name="Рисунок 2" descr="E:\Мои файлы\Школа 2\Фото відео\урок-екскурсія\118763560_754931102010201_3318465415535553741_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556792"/>
            <a:ext cx="3960440" cy="1853740"/>
          </a:xfrm>
          <a:prstGeom prst="rect">
            <a:avLst/>
          </a:prstGeom>
          <a:noFill/>
          <a:ln>
            <a:noFill/>
          </a:ln>
        </p:spPr>
      </p:pic>
      <p:pic>
        <p:nvPicPr>
          <p:cNvPr id="4" name="Рисунок 3" descr="E:\Мои файлы\Школа 2\Фото відео\урок-екскурсія\118769587_754931048676873_3783806670006806401_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1772816"/>
            <a:ext cx="4824536" cy="2232248"/>
          </a:xfrm>
          <a:prstGeom prst="rect">
            <a:avLst/>
          </a:prstGeom>
          <a:noFill/>
          <a:ln>
            <a:noFill/>
          </a:ln>
        </p:spPr>
      </p:pic>
      <p:pic>
        <p:nvPicPr>
          <p:cNvPr id="5" name="Рисунок 4" descr="E:\Мои файлы\Школа 2\Фото відео\урок-екскурсія\118766463_754931055343539_810019780378154901_o.jpg"/>
          <p:cNvPicPr/>
          <p:nvPr/>
        </p:nvPicPr>
        <p:blipFill>
          <a:blip r:embed="rId4">
            <a:extLst>
              <a:ext uri="{28A0092B-C50C-407E-A947-70E740481C1C}">
                <a14:useLocalDpi xmlns:a14="http://schemas.microsoft.com/office/drawing/2010/main" val="0"/>
              </a:ext>
            </a:extLst>
          </a:blip>
          <a:srcRect/>
          <a:stretch>
            <a:fillRect/>
          </a:stretch>
        </p:blipFill>
        <p:spPr bwMode="auto">
          <a:xfrm>
            <a:off x="412837" y="3717032"/>
            <a:ext cx="4807235" cy="2376264"/>
          </a:xfrm>
          <a:prstGeom prst="rect">
            <a:avLst/>
          </a:prstGeom>
          <a:noFill/>
          <a:ln>
            <a:noFill/>
          </a:ln>
        </p:spPr>
      </p:pic>
    </p:spTree>
    <p:extLst>
      <p:ext uri="{BB962C8B-B14F-4D97-AF65-F5344CB8AC3E}">
        <p14:creationId xmlns:p14="http://schemas.microsoft.com/office/powerpoint/2010/main" val="1361638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503040"/>
          </a:xfrm>
        </p:spPr>
        <p:txBody>
          <a:bodyPr>
            <a:noAutofit/>
          </a:bodyPr>
          <a:lstStyle/>
          <a:p>
            <a:r>
              <a:rPr lang="uk-UA" sz="2000" dirty="0">
                <a:latin typeface="Times New Roman" panose="02020603050405020304" pitchFamily="18" charset="0"/>
                <a:cs typeface="Times New Roman" panose="02020603050405020304" pitchFamily="18" charset="0"/>
              </a:rPr>
              <a:t>Навчальний рік тільки розпочався, а учні вже активно приймають участь у шкільних заходах. До Дня міста у нашій школі була організована  виставка малюнків, але в цьому році ми запропонували учням дві теми: "Прекрасне місто" і "Здрастуй, школо!"</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3" name="Рисунок 2" descr="E:\Мои файлы\Школа 2\Фото відео\малюнки\IMG_20200908_095635.jpg"/>
          <p:cNvPicPr/>
          <p:nvPr/>
        </p:nvPicPr>
        <p:blipFill rotWithShape="1">
          <a:blip r:embed="rId2" cstate="print">
            <a:extLst>
              <a:ext uri="{28A0092B-C50C-407E-A947-70E740481C1C}">
                <a14:useLocalDpi xmlns:a14="http://schemas.microsoft.com/office/drawing/2010/main" val="0"/>
              </a:ext>
            </a:extLst>
          </a:blip>
          <a:srcRect l="8043" r="7173"/>
          <a:stretch/>
        </p:blipFill>
        <p:spPr bwMode="auto">
          <a:xfrm>
            <a:off x="395536" y="1791017"/>
            <a:ext cx="4248472" cy="3717652"/>
          </a:xfrm>
          <a:prstGeom prst="rect">
            <a:avLst/>
          </a:prstGeom>
          <a:noFill/>
          <a:ln>
            <a:noFill/>
          </a:ln>
          <a:extLst>
            <a:ext uri="{53640926-AAD7-44D8-BBD7-CCE9431645EC}">
              <a14:shadowObscured xmlns:a14="http://schemas.microsoft.com/office/drawing/2010/main"/>
            </a:ext>
          </a:extLst>
        </p:spPr>
      </p:pic>
      <p:pic>
        <p:nvPicPr>
          <p:cNvPr id="4" name="Рисунок 3" descr="E:\Мои файлы\Школа 2\Фото відео\малюнки\IMG_20200914_091218.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4050567"/>
            <a:ext cx="4248472" cy="2114737"/>
          </a:xfrm>
          <a:prstGeom prst="rect">
            <a:avLst/>
          </a:prstGeom>
          <a:noFill/>
          <a:ln>
            <a:noFill/>
          </a:ln>
        </p:spPr>
      </p:pic>
    </p:spTree>
    <p:extLst>
      <p:ext uri="{BB962C8B-B14F-4D97-AF65-F5344CB8AC3E}">
        <p14:creationId xmlns:p14="http://schemas.microsoft.com/office/powerpoint/2010/main" val="1557533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8229600" cy="1503040"/>
          </a:xfrm>
        </p:spPr>
        <p:txBody>
          <a:bodyPr>
            <a:normAutofit fontScale="90000"/>
          </a:bodyPr>
          <a:lstStyle/>
          <a:p>
            <a:r>
              <a:rPr lang="ru-RU" sz="2000" dirty="0">
                <a:latin typeface="Times New Roman" panose="02020603050405020304" pitchFamily="18" charset="0"/>
                <a:cs typeface="Times New Roman" panose="02020603050405020304" pitchFamily="18" charset="0"/>
              </a:rPr>
              <a:t>З 7 по 11</a:t>
            </a:r>
            <a:r>
              <a:rPr lang="uk-UA" sz="2000" dirty="0">
                <a:latin typeface="Times New Roman" panose="02020603050405020304" pitchFamily="18" charset="0"/>
                <a:cs typeface="Times New Roman" panose="02020603050405020304" pitchFamily="18" charset="0"/>
              </a:rPr>
              <a:t> вересня проходив </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Тиждень</a:t>
            </a:r>
            <a:r>
              <a:rPr lang="uk-UA" sz="2000" dirty="0">
                <a:latin typeface="Times New Roman" panose="02020603050405020304" pitchFamily="18" charset="0"/>
                <a:cs typeface="Times New Roman" panose="02020603050405020304" pitchFamily="18" charset="0"/>
              </a:rPr>
              <a:t> знань </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безпеки</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життєдіяльності</a:t>
            </a:r>
            <a:r>
              <a:rPr lang="ru-RU" sz="2000" dirty="0">
                <a:latin typeface="Times New Roman" panose="02020603050405020304" pitchFamily="18" charset="0"/>
                <a:cs typeface="Times New Roman" panose="02020603050405020304" pitchFamily="18" charset="0"/>
              </a:rPr>
              <a:t> на тему</a:t>
            </a:r>
            <a:r>
              <a:rPr lang="uk-UA"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a:t>
            </a:r>
            <a:r>
              <a:rPr lang="ru-RU" sz="2000" dirty="0" err="1">
                <a:latin typeface="Times New Roman" panose="02020603050405020304" pitchFamily="18" charset="0"/>
                <a:cs typeface="Times New Roman" panose="02020603050405020304" pitchFamily="18" charset="0"/>
              </a:rPr>
              <a:t>Світлофор</a:t>
            </a:r>
            <a:r>
              <a:rPr lang="ru-RU" sz="2000" dirty="0">
                <a:latin typeface="Times New Roman" panose="02020603050405020304" pitchFamily="18" charset="0"/>
                <a:cs typeface="Times New Roman" panose="02020603050405020304" pitchFamily="18" charset="0"/>
              </a:rPr>
              <a:t> нам </a:t>
            </a:r>
            <a:r>
              <a:rPr lang="ru-RU" sz="2000" dirty="0" err="1">
                <a:latin typeface="Times New Roman" panose="02020603050405020304" pitchFamily="18" charset="0"/>
                <a:cs typeface="Times New Roman" panose="02020603050405020304" pitchFamily="18" charset="0"/>
              </a:rPr>
              <a:t>всім</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моргає</a:t>
            </a:r>
            <a:r>
              <a:rPr lang="ru-RU" sz="2000" dirty="0">
                <a:latin typeface="Times New Roman" panose="02020603050405020304" pitchFamily="18" charset="0"/>
                <a:cs typeface="Times New Roman" panose="02020603050405020304" pitchFamily="18" charset="0"/>
              </a:rPr>
              <a:t>, до порядку </a:t>
            </a:r>
            <a:r>
              <a:rPr lang="ru-RU" sz="2000" dirty="0" err="1">
                <a:latin typeface="Times New Roman" panose="02020603050405020304" pitchFamily="18" charset="0"/>
                <a:cs typeface="Times New Roman" panose="02020603050405020304" pitchFamily="18" charset="0"/>
              </a:rPr>
              <a:t>закликає</a:t>
            </a:r>
            <a:r>
              <a:rPr lang="ru-RU" sz="2000" dirty="0">
                <a:latin typeface="Times New Roman" panose="02020603050405020304" pitchFamily="18" charset="0"/>
                <a:cs typeface="Times New Roman" panose="02020603050405020304" pitchFamily="18" charset="0"/>
              </a:rPr>
              <a:t> !»</a:t>
            </a:r>
            <a:r>
              <a:rPr lang="uk-UA" sz="2000" dirty="0">
                <a:latin typeface="Times New Roman" panose="02020603050405020304" pitchFamily="18" charset="0"/>
                <a:cs typeface="Times New Roman" panose="02020603050405020304" pitchFamily="18" charset="0"/>
              </a:rPr>
              <a:t>. У школі було проведено безліч заходів на цю тему: класні години, сюжетно-рольова  гра, зустрічі з інспекторами УПП Кіровоградській області та вікторину на кращого знавця дорожнього руху, на якій ще раз перевірили і закріпили </a:t>
            </a:r>
            <a:r>
              <a:rPr lang="uk-UA" sz="2000" dirty="0" smtClean="0">
                <a:latin typeface="Times New Roman" panose="02020603050405020304" pitchFamily="18" charset="0"/>
                <a:cs typeface="Times New Roman" panose="02020603050405020304" pitchFamily="18" charset="0"/>
              </a:rPr>
              <a:t>знання.</a:t>
            </a:r>
            <a:endParaRPr lang="ru-RU" sz="2000" dirty="0">
              <a:latin typeface="Times New Roman" panose="02020603050405020304" pitchFamily="18" charset="0"/>
              <a:cs typeface="Times New Roman" panose="02020603050405020304" pitchFamily="18" charset="0"/>
            </a:endParaRPr>
          </a:p>
        </p:txBody>
      </p:sp>
      <p:pic>
        <p:nvPicPr>
          <p:cNvPr id="3" name="Рисунок 2" descr="E:\Мои файлы\Школа 2\Фото відео\инспекторы\IMG_20200907_102208.jpg"/>
          <p:cNvPicPr/>
          <p:nvPr/>
        </p:nvPicPr>
        <p:blipFill rotWithShape="1">
          <a:blip r:embed="rId2" cstate="print">
            <a:extLst>
              <a:ext uri="{28A0092B-C50C-407E-A947-70E740481C1C}">
                <a14:useLocalDpi xmlns:a14="http://schemas.microsoft.com/office/drawing/2010/main" val="0"/>
              </a:ext>
            </a:extLst>
          </a:blip>
          <a:srcRect l="11862" t="12568" r="3885" b="5935"/>
          <a:stretch/>
        </p:blipFill>
        <p:spPr bwMode="auto">
          <a:xfrm>
            <a:off x="395536" y="1837586"/>
            <a:ext cx="3924300" cy="2838450"/>
          </a:xfrm>
          <a:prstGeom prst="rect">
            <a:avLst/>
          </a:prstGeom>
          <a:noFill/>
          <a:ln>
            <a:noFill/>
          </a:ln>
          <a:extLst>
            <a:ext uri="{53640926-AAD7-44D8-BBD7-CCE9431645EC}">
              <a14:shadowObscured xmlns:a14="http://schemas.microsoft.com/office/drawing/2010/main"/>
            </a:ext>
          </a:extLst>
        </p:spPr>
      </p:pic>
      <p:pic>
        <p:nvPicPr>
          <p:cNvPr id="4" name="Рисунок 3" descr="E:\Мои файлы\Школа 2\Фото відео\правила дор руху\IMG_20200909_10555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772816"/>
            <a:ext cx="3405505" cy="2903220"/>
          </a:xfrm>
          <a:prstGeom prst="rect">
            <a:avLst/>
          </a:prstGeom>
          <a:noFill/>
          <a:ln>
            <a:noFill/>
          </a:ln>
        </p:spPr>
      </p:pic>
      <p:pic>
        <p:nvPicPr>
          <p:cNvPr id="5" name="Рисунок 4" descr="E:\Мои файлы\Школа 2\Фото відео\инспекторы\IMG_20200907_100655.jpg"/>
          <p:cNvPicPr/>
          <p:nvPr/>
        </p:nvPicPr>
        <p:blipFill rotWithShape="1">
          <a:blip r:embed="rId4" cstate="print">
            <a:extLst>
              <a:ext uri="{28A0092B-C50C-407E-A947-70E740481C1C}">
                <a14:useLocalDpi xmlns:a14="http://schemas.microsoft.com/office/drawing/2010/main" val="0"/>
              </a:ext>
            </a:extLst>
          </a:blip>
          <a:srcRect t="22461" r="15555"/>
          <a:stretch/>
        </p:blipFill>
        <p:spPr bwMode="auto">
          <a:xfrm rot="21100204">
            <a:off x="2002906" y="3941124"/>
            <a:ext cx="3698027" cy="257765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912795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1515</TotalTime>
  <Words>1321</Words>
  <Application>Microsoft Office PowerPoint</Application>
  <PresentationFormat>Экран (4:3)</PresentationFormat>
  <Paragraphs>132</Paragraphs>
  <Slides>54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54</vt:i4>
      </vt:variant>
    </vt:vector>
  </HeadingPairs>
  <TitlesOfParts>
    <vt:vector size="55" baseType="lpstr">
      <vt:lpstr>Тема Office</vt:lpstr>
      <vt:lpstr>Презентация PowerPoint</vt:lpstr>
      <vt:lpstr>Основа виховної роботи  школи – місячники “Подорожі Веселковою країною”</vt:lpstr>
      <vt:lpstr>Основа виховної роботи   школи – місячники «Подорожі Веселковою країною» КАРТА ПОДОРОЖІ  </vt:lpstr>
      <vt:lpstr>Вересень “Галявина живого і чудесного”</vt:lpstr>
      <vt:lpstr>1. Конкурс малюнків «Прекрасне місто»  2. Єд. кл.год. «Історія мого міста».  3. Тиждень знань Правил Дорожнього руху на тему «Світлофор нам всім моргає, до порядку закликає !»  4. Гра «Дорожні знаки»  5. Виставка квіткових композицій  «Квітковий вернісаж»  6. Єдина класна година «День партизанської слави»  7. Презентація проекту «Україна - моя Батьківщина» учнями 4-А класу,  кл.кер.  Денисенко С.О.  </vt:lpstr>
      <vt:lpstr>  Чарівниця-осінь повернулася, і дзвоник знову скликав галасливу дітвору за парти.      Для кожного з нас 1 вересня – це символ нових перспектив і можливостей. Для тих, хто вперше переступив шкільний поріг, – це найбільш хвилюючий день. Нехай він стане для вас не тільки яскравим спогадом, але і вдалим стартом у велике життя, а кожен день в школі буде наповнений цікавими уроками, новими зустрічами і дивовижними відкриттями. </vt:lpstr>
      <vt:lpstr>1-го вересня у школі відбулася посвята у читачі наших маленьких першокласників, під девізом «Книга мудру дасть пораду, книга розуму навчить». </vt:lpstr>
      <vt:lpstr>Навчальний рік тільки розпочався, а учні вже активно приймають участь у шкільних заходах. До Дня міста у нашій школі була організована  виставка малюнків, але в цьому році ми запропонували учням дві теми: "Прекрасне місто" і "Здрастуй, школо!" </vt:lpstr>
      <vt:lpstr>З 7 по 11 вересня проходив  Тиждень знань  безпеки  життєдіяльності на тему: «Світлофор нам всім моргає, до порядку закликає !». У школі було проведено безліч заходів на цю тему: класні години, сюжетно-рольова  гра, зустрічі з інспекторами УПП Кіровоградській області та вікторину на кращого знавця дорожнього руху, на якій ще раз перевірили і закріпили знання.</vt:lpstr>
      <vt:lpstr>До Дня фізичної культури і спорту у нашій школі відбулись фізкультурно-оздоровчі, спортивно-масові та інформаційно-просвітницькі заходи. </vt:lpstr>
      <vt:lpstr> Ось такі чудові фотороботи від нашої школи були відправлені на  Всеукраїнський конкурс робіт юних фото та відеоаматорів  «Моя Україно!».  Висловлюємо щиру  подяку за участь  у конкурсі  учениці 4-А класу Борщенко Софії  та учениці 4-Б класу Прокутко Софії.  </vt:lpstr>
      <vt:lpstr>Листопад «Джерело народної мудрості»</vt:lpstr>
      <vt:lpstr>Презентация PowerPoint</vt:lpstr>
      <vt:lpstr>Проведені заходи у жовтні 2020 н.р.:  </vt:lpstr>
      <vt:lpstr> В рамках місячника розумового виховання цікаво та незабутньо пройшла гра "Всезнайко" у  3-х  класах. Учні брали участь у вікторині, вирішували незвичайні завдання, складали пазли. Всі були так захоплені, що не помітили, як швидко минув час.</vt:lpstr>
      <vt:lpstr>Пізнавальні заходи до Дня українського козацтва провели для учнів 2-х класів. Завідувач бібліотекою спільно з педагогом-організатором запропонували учням цікаву тематичну бесіду «Славетні лицарі українського народу».</vt:lpstr>
      <vt:lpstr>Учні нашої школи приєдналися до Всеукраїнської благодійної акції «Нарру Гав для Сірка». </vt:lpstr>
      <vt:lpstr> Проведені заходи у листопаді 2020н.р.:  </vt:lpstr>
      <vt:lpstr>В рамках тижня безпеки життєдіяльності  на тему: «Іскру гаси до пожежі, бо вогонь не знає межі!» у нашій  школі пройшли бесіди, виховні години, вікторини, виставки малюнків, а також  відбулася зустріч з інспекторами УПП Кіровоградській області  Левандовським  Антоном  Євгеновичем  та Грінченко Вікторією Вікторівною.</vt:lpstr>
      <vt:lpstr>Педколектив та учні нашої школи  привітали з ювілеєм Бодашко Василя Савелійовича, ветерана Великої Вітчизняної війни. 10 листопада йому виконалось 95 років. </vt:lpstr>
      <vt:lpstr> Вікторини, конкурси, класні години, виставки і багато інших заходів проводилось протягом цього місяця; а захід під назвою «Свято рідної мови» традиційно завершив Місячник української мови та писемності.</vt:lpstr>
      <vt:lpstr>Грудень «Царство законів і прав»</vt:lpstr>
      <vt:lpstr>Проведені заходи у грудні 2020 н.р.: </vt:lpstr>
      <vt:lpstr>Місячник МОРАЛЬНО-ПРАВОВОГО ВИХОВАННЯ.  Виховна година  «Знай свої права,  дитино!» </vt:lpstr>
      <vt:lpstr>Міський конкурс  «Новорічна композиція».</vt:lpstr>
      <vt:lpstr>Виставка малюнків «Новорічні дива». </vt:lpstr>
      <vt:lpstr>СІЧЕНЬ «Містечко майстрів»</vt:lpstr>
      <vt:lpstr> Лютий  «Острів здоров'я» </vt:lpstr>
      <vt:lpstr> Проведені заходи у лютому 2021 р. </vt:lpstr>
      <vt:lpstr>В рамках місячника валеологічного виховання у школі пройшла виставка малюнків «Охорона праці очима дітей». </vt:lpstr>
      <vt:lpstr>Під час виховної години під назвою «Здоров’я – наш скарб» учні дізнались як зберегти  здоров’я взимку; а також шкільний психолог показала дітям, як можна за допомогою спеціальних вправ зняти нервову напругу і заспокоїтись. </vt:lpstr>
      <vt:lpstr> З 8 по12 лютого у нашій  школі  пройшов тиждень безпеки в Інтернеті. За цей час школярі дізнались багато цікавої  інформації,  пограли у  пізнавальні ігри та конкурси,  переглянули мультфільми та презентації, зняли відеофільм тощо.</vt:lpstr>
      <vt:lpstr>Конкурс читців-декламаторів «Віночок української поезії».</vt:lpstr>
      <vt:lpstr>Урок-бесіда «Лесиними стежками». </vt:lpstr>
      <vt:lpstr> З 15 по 26 лютого 2021 р. проходила VІ Всеукраїнська благодійна акція «Happy Мяу для Мурчика». Учні нашої школи зібрали 75 кг  корму і круп та передали в організацію "Щасливий пес".</vt:lpstr>
      <vt:lpstr>Березень “Озеро прекрасного”</vt:lpstr>
      <vt:lpstr>Проведені заходи у березні 2021р.</vt:lpstr>
      <vt:lpstr> Ось такими яскравими листівками діти нашої школи привітали  всіх жінок зі святом 8 Березня.</vt:lpstr>
      <vt:lpstr> Учні 4-х та 3-Б кл. привітали всіх жінок зі святом 8 Березня і подарували святковий відеоконцерт.  </vt:lpstr>
      <vt:lpstr>Гурт ЗОШ № 37 «Веселкові передзвони» зайнял ІІІ місце у конкурсі вокально-хорового мистецтва «Зіркові голоси»! </vt:lpstr>
      <vt:lpstr>В рамках місячника естетичного виховання у 2-х  та 3-х класах пройшов виховний  захід на тему: «Музика творить дива». </vt:lpstr>
      <vt:lpstr>Виховна година «Подорож до країни мистецтва»  у 4-х класах завершила місячник естетичного виховання. </vt:lpstr>
      <vt:lpstr>Проведені заходи у квітні 2021 р.</vt:lpstr>
      <vt:lpstr>Учні нашої школи взяли участь у заходах, приурочених до відзначення Дня довкілля. </vt:lpstr>
      <vt:lpstr>  У творчому конкурсі Літературний колаж «Леся Українка – наша гордість і окраса» взяла участь учениця 4 А класу Єлизавета Берегуленко.   </vt:lpstr>
      <vt:lpstr>Виховні години до дня пам’яті про аварію на Чорнобильській АЕС.</vt:lpstr>
      <vt:lpstr> До Великодня у місті Кропивницький формується гуманітарний вантаж для привітання воїнів АТО з цими величними святами,  учні нашої школи теж  долучитися до цієї справи і передали привітання воїнам АТО. </vt:lpstr>
      <vt:lpstr> Тиждень безпеки життєдіяльності на тему: «Безпека людини в небезпечних ситуаціях». </vt:lpstr>
      <vt:lpstr>Проведені заходи у травні 2021 р.</vt:lpstr>
      <vt:lpstr>З Днем пам’яті та примирення, з 76-ю річницею перемоги над нацизмом у Другій світовій війні вчителі та учні 4-х класів нашої школи вітають ветеранів, які перемогли нацистських окупантів в роки Другої світової війни 1939 – 1945 років.</vt:lpstr>
      <vt:lpstr> У 2-4-х класах пройшли виховні години до Дня пам’яті та примирення та з нагоди 76-ї річниці перемоги над нацизмом у Другій світовій війні.</vt:lpstr>
      <vt:lpstr>Тиждень знань безпеки життєдіяльності на тему: «Дорога не для забав». </vt:lpstr>
      <vt:lpstr>Вітаємо ученицю 4-А класу Єлизавету Берегуленко, яка сьогодні отримала грамоту за зайняте І місце у творчому конкурсі Літературний колаж «Леся Українка – наша гордість і окраса».</vt:lpstr>
      <vt:lpstr>День сьогодні - такий незвичайний –            Сонце встало,  умите в росі.           Скликав у школу нас дзвоник останній.            І зібрались на свято усі.       Сьогодні ми вітаємо наших маленьких школярів із закінченням навчального 2020 – 2021 року.</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1-в</dc:creator>
  <cp:lastModifiedBy>Анжелика</cp:lastModifiedBy>
  <cp:revision>175</cp:revision>
  <dcterms:created xsi:type="dcterms:W3CDTF">2018-11-22T13:16:00Z</dcterms:created>
  <dcterms:modified xsi:type="dcterms:W3CDTF">2021-06-14T09:55:47Z</dcterms:modified>
</cp:coreProperties>
</file>