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01" r:id="rId2"/>
    <p:sldId id="302" r:id="rId3"/>
    <p:sldId id="290" r:id="rId4"/>
    <p:sldId id="293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59" r:id="rId20"/>
    <p:sldId id="298" r:id="rId21"/>
    <p:sldId id="291" r:id="rId22"/>
    <p:sldId id="294" r:id="rId23"/>
    <p:sldId id="295" r:id="rId24"/>
    <p:sldId id="296" r:id="rId25"/>
    <p:sldId id="297" r:id="rId26"/>
    <p:sldId id="260" r:id="rId27"/>
    <p:sldId id="262" r:id="rId28"/>
    <p:sldId id="261" r:id="rId29"/>
    <p:sldId id="263" r:id="rId30"/>
    <p:sldId id="265" r:id="rId31"/>
    <p:sldId id="266" r:id="rId32"/>
    <p:sldId id="267" r:id="rId33"/>
    <p:sldId id="268" r:id="rId34"/>
    <p:sldId id="304" r:id="rId35"/>
    <p:sldId id="30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60"/>
  </p:normalViewPr>
  <p:slideViewPr>
    <p:cSldViewPr>
      <p:cViewPr>
        <p:scale>
          <a:sx n="100" d="100"/>
          <a:sy n="100" d="100"/>
        </p:scale>
        <p:origin x="-2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18FF6-AC97-4654-8365-6AA92E41F3E3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D8C29-974A-4AFD-A4F7-E82C7031E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E55D98-9EDC-4DDA-AF1F-C20666BC1F57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9A968A-CFF0-4BEE-850A-8E4ED70AC3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1" y="0"/>
            <a:ext cx="912831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70000" lnSpcReduction="20000"/>
          </a:bodyPr>
          <a:lstStyle/>
          <a:p>
            <a:pPr marL="273050" indent="-3175">
              <a:buNone/>
            </a:pPr>
            <a:r>
              <a:rPr lang="uk-UA" b="1" u="sng" dirty="0" smtClean="0"/>
              <a:t>РОЗДІЛ 2.3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ЗАВДАННЯ СЕКТОРІВ ВЕСЕЛЬЧАТ ПО КЛАСАХ:</a:t>
            </a:r>
            <a:endParaRPr lang="ru-RU" dirty="0" smtClean="0"/>
          </a:p>
          <a:p>
            <a:r>
              <a:rPr lang="uk-UA" dirty="0" smtClean="0"/>
              <a:t>1. Члени сектора </a:t>
            </a:r>
            <a:r>
              <a:rPr lang="ru-RU" b="1" dirty="0" smtClean="0"/>
              <a:t>«</a:t>
            </a:r>
            <a:r>
              <a:rPr lang="ru-RU" b="1" dirty="0" err="1" smtClean="0"/>
              <a:t>Помагайки</a:t>
            </a:r>
            <a:r>
              <a:rPr lang="ru-RU" b="1" dirty="0" smtClean="0"/>
              <a:t>» </a:t>
            </a:r>
            <a:r>
              <a:rPr lang="uk-UA" dirty="0" smtClean="0"/>
              <a:t>допомагають класному  керівникові виконувати трудові доручення.</a:t>
            </a:r>
            <a:endParaRPr lang="ru-RU" dirty="0" smtClean="0"/>
          </a:p>
          <a:p>
            <a:pPr lvl="0"/>
            <a:r>
              <a:rPr lang="uk-UA" dirty="0" smtClean="0"/>
              <a:t>Учні із сектора </a:t>
            </a:r>
            <a:r>
              <a:rPr lang="uk-UA" b="1" dirty="0" smtClean="0"/>
              <a:t>"Прес-центр"</a:t>
            </a:r>
            <a:r>
              <a:rPr lang="uk-UA" dirty="0" smtClean="0"/>
              <a:t> щомісяця готують матеріали для шкільної газети невеликого формату, в яких висвітлюють життя класного колективу, пишуть привітання, оголошення та подають на розгляд </a:t>
            </a:r>
            <a:r>
              <a:rPr lang="uk-UA" b="1" dirty="0" smtClean="0"/>
              <a:t>Ради </a:t>
            </a:r>
            <a:r>
              <a:rPr lang="ru-RU" b="1" dirty="0" err="1" smtClean="0"/>
              <a:t>Весельчат</a:t>
            </a:r>
            <a:r>
              <a:rPr lang="uk-UA" b="1" dirty="0" smtClean="0"/>
              <a:t> ( далі Ради)</a:t>
            </a:r>
            <a:r>
              <a:rPr lang="uk-UA" u="sng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Сектор </a:t>
            </a:r>
            <a:r>
              <a:rPr lang="uk-UA" b="1" dirty="0" smtClean="0"/>
              <a:t>"</a:t>
            </a:r>
            <a:r>
              <a:rPr lang="uk-UA" b="1" dirty="0" err="1" smtClean="0"/>
              <a:t>Дванадцятка</a:t>
            </a:r>
            <a:r>
              <a:rPr lang="uk-UA" b="1" dirty="0" smtClean="0"/>
              <a:t>"</a:t>
            </a:r>
            <a:r>
              <a:rPr lang="uk-UA" dirty="0" smtClean="0"/>
              <a:t> - учні допомагають один одному у навчанні, ведеться щоденник поведінки, у якому учителі фіксують стан поведінки класу в цілому на уроці.</a:t>
            </a:r>
            <a:endParaRPr lang="ru-RU" dirty="0" smtClean="0"/>
          </a:p>
          <a:p>
            <a:pPr lvl="0"/>
            <a:r>
              <a:rPr lang="uk-UA" dirty="0" smtClean="0"/>
              <a:t>У секторі </a:t>
            </a:r>
            <a:r>
              <a:rPr lang="uk-UA" b="1" dirty="0" smtClean="0"/>
              <a:t>"Здоров'я"</a:t>
            </a:r>
            <a:r>
              <a:rPr lang="uk-UA" dirty="0" smtClean="0"/>
              <a:t> учні слідкують за гігієною однокласників, виконують обов'язки </a:t>
            </a:r>
            <a:r>
              <a:rPr lang="uk-UA" dirty="0" err="1" smtClean="0"/>
              <a:t>санпосту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Сектор </a:t>
            </a:r>
            <a:r>
              <a:rPr lang="uk-UA" b="1" dirty="0" smtClean="0"/>
              <a:t>"Сюрприз"</a:t>
            </a:r>
            <a:r>
              <a:rPr lang="uk-UA" dirty="0" smtClean="0"/>
              <a:t> найбільше подобається учням, адже вони таємно від усіх в кінці тижня або місяця готують сюрприз для всього класу (привітання з Днем народження, до інших свят, сюжетно-рольові ігри).</a:t>
            </a:r>
            <a:endParaRPr lang="ru-RU" dirty="0" smtClean="0"/>
          </a:p>
          <a:p>
            <a:pPr lvl="0"/>
            <a:r>
              <a:rPr lang="uk-UA" dirty="0" smtClean="0"/>
              <a:t>У секторі </a:t>
            </a:r>
            <a:r>
              <a:rPr lang="uk-UA" b="1" dirty="0" smtClean="0"/>
              <a:t>"Спорт"</a:t>
            </a:r>
            <a:r>
              <a:rPr lang="uk-UA" dirty="0" smtClean="0"/>
              <a:t> учні на перервах проводять ігри, естафети, ранкову гімнастику.</a:t>
            </a:r>
            <a:endParaRPr lang="ru-RU" dirty="0" smtClean="0"/>
          </a:p>
          <a:p>
            <a:pPr lvl="0"/>
            <a:r>
              <a:rPr lang="uk-UA" dirty="0" smtClean="0"/>
              <a:t>Сектор </a:t>
            </a:r>
            <a:r>
              <a:rPr lang="uk-UA" b="1" dirty="0" smtClean="0"/>
              <a:t>"Бережливі"</a:t>
            </a:r>
            <a:r>
              <a:rPr lang="uk-UA" dirty="0" smtClean="0"/>
              <a:t> - учні перевіряють стан збереження шкільних підручників, парт, стільців.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92500" lnSpcReduction="10000"/>
          </a:bodyPr>
          <a:lstStyle/>
          <a:p>
            <a:pPr marL="273050" indent="-3175">
              <a:buNone/>
            </a:pPr>
            <a:r>
              <a:rPr lang="uk-UA" b="1" u="sng" dirty="0" smtClean="0"/>
              <a:t>ЗАВДАННЯ  ЗАГАЛЬНОШКІЛЬНИХ  КЕРІВНИХ  СЕКТОРІВ ВЕСЕЛЬЧАТ :</a:t>
            </a:r>
            <a:endParaRPr lang="ru-RU" dirty="0" smtClean="0"/>
          </a:p>
          <a:p>
            <a:pPr lvl="0"/>
            <a:r>
              <a:rPr lang="uk-UA" dirty="0" smtClean="0"/>
              <a:t>Члени загальношкільних керівних секторів збирають дані класних секторів за результатами місячників та виносять їх на розгляд Ради.</a:t>
            </a:r>
            <a:endParaRPr lang="ru-RU" dirty="0" smtClean="0"/>
          </a:p>
          <a:p>
            <a:pPr lvl="0"/>
            <a:r>
              <a:rPr lang="uk-UA" dirty="0" smtClean="0"/>
              <a:t> Підбивають підсумки за результатами місячників та шляхом відкритого голосування визначають переможців. У разі однакової кількості голосів «за» і «проти» - вирішальним є голос голови Ради.</a:t>
            </a:r>
            <a:endParaRPr lang="ru-RU" dirty="0" smtClean="0"/>
          </a:p>
          <a:p>
            <a:pPr lvl="0"/>
            <a:r>
              <a:rPr lang="uk-UA" dirty="0" smtClean="0"/>
              <a:t>Учні із керівного сектора </a:t>
            </a:r>
            <a:r>
              <a:rPr lang="uk-UA" b="1" dirty="0" smtClean="0"/>
              <a:t>"Прес-центр"</a:t>
            </a:r>
            <a:r>
              <a:rPr lang="uk-UA" dirty="0" smtClean="0"/>
              <a:t> щомісяця готують випуск шкільної газети з матеріалів, наданих класами чи власне членами Ради, невеликого формату, в яких висвітлюють життя шкільного колективу, пишуть привітання, оголошення та подають на розгляд </a:t>
            </a:r>
            <a:r>
              <a:rPr lang="uk-UA" b="1" dirty="0" smtClean="0"/>
              <a:t>Ради . </a:t>
            </a:r>
            <a:r>
              <a:rPr lang="uk-UA" dirty="0" smtClean="0"/>
              <a:t>Газета видається за рішенням Ради (з допомогою педагога – організатора).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55000" lnSpcReduction="20000"/>
          </a:bodyPr>
          <a:lstStyle/>
          <a:p>
            <a:pPr marL="273050" indent="-3175">
              <a:buNone/>
            </a:pPr>
            <a:r>
              <a:rPr lang="uk-UA" b="1" dirty="0" smtClean="0"/>
              <a:t>РОЗДІЛ 3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ФОРМИ  РОБОТИ РАДИ ВЕСЕЛЬЧАТ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dirty="0" smtClean="0"/>
              <a:t>Засідання </a:t>
            </a:r>
            <a:r>
              <a:rPr lang="uk-UA" b="1" dirty="0" smtClean="0"/>
              <a:t>Ради </a:t>
            </a:r>
            <a:r>
              <a:rPr lang="uk-UA" b="1" dirty="0" err="1" smtClean="0"/>
              <a:t>Весельчат</a:t>
            </a:r>
            <a:r>
              <a:rPr lang="uk-UA" dirty="0" smtClean="0"/>
              <a:t> проводиться згідно плану не рідше одного раз</a:t>
            </a:r>
            <a:r>
              <a:rPr lang="ru-RU" dirty="0" smtClean="0"/>
              <a:t>у </a:t>
            </a:r>
            <a:r>
              <a:rPr lang="uk-UA" dirty="0" smtClean="0"/>
              <a:t>на місяць (четвертий тиждень місяця), ведеться план роботи (засідань) Ради </a:t>
            </a:r>
            <a:r>
              <a:rPr lang="uk-UA" dirty="0" err="1" smtClean="0"/>
              <a:t>Весельчат</a:t>
            </a:r>
            <a:r>
              <a:rPr lang="uk-UA" dirty="0" smtClean="0"/>
              <a:t>. При виникненні проблем , які потребують негайного вирішення, учнівська рада засідає частіше. Рішення  учнівської ради заслуховуються на загальношкільній лінійці .</a:t>
            </a:r>
            <a:endParaRPr lang="ru-RU" dirty="0" smtClean="0"/>
          </a:p>
          <a:p>
            <a:r>
              <a:rPr lang="uk-UA" dirty="0" smtClean="0"/>
              <a:t>Лінійки проводяться наступного дня після засідання Ради. На лінійку виносяться питання : звіти чергових 3 – 4 класів; повідомлення про діяльність школи на наступний місяць; застосування методів заохочення та покарання щодо конкретних вчинків; проведення підсумків  щодо справ, які відбувалися в школі ; нагородження переможців конкурсів.</a:t>
            </a:r>
            <a:endParaRPr lang="ru-RU" dirty="0" smtClean="0"/>
          </a:p>
          <a:p>
            <a:r>
              <a:rPr lang="uk-UA" b="1" dirty="0" smtClean="0"/>
              <a:t>Методи заохочення і покарання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До покарань учнівською радою вводяться такі форми:</a:t>
            </a:r>
            <a:endParaRPr lang="ru-RU" dirty="0" smtClean="0"/>
          </a:p>
          <a:p>
            <a:r>
              <a:rPr lang="uk-UA" dirty="0" smtClean="0"/>
              <a:t>- зауваження членів учнівської ради,</a:t>
            </a:r>
            <a:endParaRPr lang="ru-RU" dirty="0" smtClean="0"/>
          </a:p>
          <a:p>
            <a:r>
              <a:rPr lang="uk-UA" dirty="0" smtClean="0"/>
              <a:t>-  розгляд питання керівним сектором, </a:t>
            </a:r>
            <a:endParaRPr lang="ru-RU" dirty="0" smtClean="0"/>
          </a:p>
          <a:p>
            <a:r>
              <a:rPr lang="uk-UA" dirty="0" smtClean="0"/>
              <a:t>- розгляд учнівською радою і висвітлення на загальношкільній лінійці. </a:t>
            </a:r>
            <a:endParaRPr lang="ru-RU" dirty="0" smtClean="0"/>
          </a:p>
          <a:p>
            <a:r>
              <a:rPr lang="uk-UA" dirty="0" smtClean="0"/>
              <a:t>Заохочення мають такі форми:</a:t>
            </a:r>
            <a:endParaRPr lang="ru-RU" dirty="0" smtClean="0"/>
          </a:p>
          <a:p>
            <a:r>
              <a:rPr lang="uk-UA" dirty="0" smtClean="0"/>
              <a:t>- подяка на лінійці,</a:t>
            </a:r>
            <a:endParaRPr lang="ru-RU" dirty="0" smtClean="0"/>
          </a:p>
          <a:p>
            <a:r>
              <a:rPr lang="uk-UA" dirty="0" smtClean="0"/>
              <a:t>- нагородження подякою</a:t>
            </a:r>
            <a:r>
              <a:rPr lang="uk-UA" b="1" dirty="0" smtClean="0"/>
              <a:t> Ради </a:t>
            </a:r>
            <a:r>
              <a:rPr lang="uk-UA" b="1" dirty="0" err="1" smtClean="0"/>
              <a:t>Весельчат</a:t>
            </a:r>
            <a:r>
              <a:rPr lang="uk-UA" dirty="0" smtClean="0"/>
              <a:t>, </a:t>
            </a:r>
            <a:endParaRPr lang="ru-RU" dirty="0" smtClean="0"/>
          </a:p>
          <a:p>
            <a:r>
              <a:rPr lang="uk-UA" dirty="0" smtClean="0"/>
              <a:t>- нагородження грамотою дирекції школи, </a:t>
            </a:r>
            <a:endParaRPr lang="ru-RU" dirty="0" smtClean="0"/>
          </a:p>
          <a:p>
            <a:r>
              <a:rPr lang="uk-UA" dirty="0" smtClean="0"/>
              <a:t>- фотографування для розміщення фотографій на стенді «Веселкові вісті», </a:t>
            </a:r>
            <a:endParaRPr lang="ru-RU" dirty="0" smtClean="0"/>
          </a:p>
          <a:p>
            <a:r>
              <a:rPr lang="uk-UA" dirty="0" smtClean="0"/>
              <a:t>- висвітлення результатів у шкільній газеті «Веселкові новини»,</a:t>
            </a:r>
            <a:endParaRPr lang="ru-RU" dirty="0" smtClean="0"/>
          </a:p>
          <a:p>
            <a:r>
              <a:rPr lang="uk-UA" dirty="0" smtClean="0"/>
              <a:t>- згідно Положення про загальношкільний учнівський рейтинг «Розумники й розумниці» щороку, за підсумками рейтингу, - нагородження переможців за 8-ма номінаціями: «Воля до перемоги», «Ерудиція та глибина знань», «Громадянська позиція», «Збережемо світ навколо нас», «Світ прекрасного», «Сила тіла та сила духу», «Фантастичний проект», «Я не чарівник, я тільки вчуся».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77500" lnSpcReduction="20000"/>
          </a:bodyPr>
          <a:lstStyle/>
          <a:p>
            <a:pPr marL="273050" indent="-3175">
              <a:buNone/>
            </a:pPr>
            <a:r>
              <a:rPr lang="uk-UA" b="1" dirty="0" smtClean="0"/>
              <a:t>РОЗДІЛ 4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ОБЛІК  РОБОТИ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uk-UA" b="1" dirty="0" smtClean="0"/>
              <a:t>Рада </a:t>
            </a:r>
            <a:r>
              <a:rPr lang="uk-UA" b="1" dirty="0" err="1" smtClean="0"/>
              <a:t>Весельчат</a:t>
            </a:r>
            <a:r>
              <a:rPr lang="uk-UA" dirty="0" smtClean="0"/>
              <a:t> проводить роботу з учнями, використовуючи різні форми: колективні , групові, індивідуальні .</a:t>
            </a:r>
            <a:endParaRPr lang="ru-RU" dirty="0" smtClean="0"/>
          </a:p>
          <a:p>
            <a:r>
              <a:rPr lang="uk-UA" dirty="0" smtClean="0"/>
              <a:t>Облік роботи секторів проводиться  на стенді  «Веселкові вісті».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marL="273050" indent="-3175">
              <a:buNone/>
            </a:pPr>
            <a:r>
              <a:rPr lang="uk-UA" b="1" dirty="0" smtClean="0"/>
              <a:t>РОЗДІЛ 5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ВЗАЄМОДІЯ  РАДИ З ІНШИМИ ОБ’ЄДНАННЯМИ І ПЕДКОЛЕКТИВОМ ШКОЛИ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dirty="0" smtClean="0"/>
              <a:t>Ради </a:t>
            </a:r>
            <a:r>
              <a:rPr lang="uk-UA" b="1" dirty="0" err="1" smtClean="0"/>
              <a:t>Весельчат</a:t>
            </a:r>
            <a:r>
              <a:rPr lang="uk-UA" dirty="0" smtClean="0"/>
              <a:t> тісно співпрацює з гуртками та спортивними секціями, які діють в школі , сприяє поширенню інформації про них.</a:t>
            </a:r>
            <a:endParaRPr lang="ru-RU" dirty="0" smtClean="0"/>
          </a:p>
          <a:p>
            <a:r>
              <a:rPr lang="uk-UA" b="1" dirty="0" smtClean="0"/>
              <a:t>Ради </a:t>
            </a:r>
            <a:r>
              <a:rPr lang="uk-UA" b="1" dirty="0" err="1" smtClean="0"/>
              <a:t>Весельчат</a:t>
            </a:r>
            <a:r>
              <a:rPr lang="uk-UA" dirty="0" smtClean="0"/>
              <a:t> тісно співпрацює з членами педагогічного колективу за власним вибором як з консультантами з будь – яких питань.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62500" lnSpcReduction="20000"/>
          </a:bodyPr>
          <a:lstStyle/>
          <a:p>
            <a:pPr marL="273050" indent="-3175">
              <a:buNone/>
            </a:pPr>
            <a:r>
              <a:rPr lang="uk-UA" b="1" dirty="0" smtClean="0"/>
              <a:t>РОЗДІЛ 6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ВИБОРИ ДО РАДИ ВЕСЕЛЬЧАТ</a:t>
            </a:r>
            <a:endParaRPr lang="ru-RU" dirty="0" smtClean="0"/>
          </a:p>
          <a:p>
            <a:pPr marL="273050" indent="-3175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Члени </a:t>
            </a:r>
            <a:r>
              <a:rPr lang="uk-UA" b="1" dirty="0" smtClean="0"/>
              <a:t>Ради </a:t>
            </a:r>
            <a:r>
              <a:rPr lang="uk-UA" b="1" dirty="0" err="1" smtClean="0"/>
              <a:t>Весельчат</a:t>
            </a:r>
            <a:r>
              <a:rPr lang="uk-UA" dirty="0" smtClean="0"/>
              <a:t> обираються  на класних зборах шляхом відкритого голосування простою більшості голосів на альтернативній  основі .</a:t>
            </a:r>
            <a:endParaRPr lang="ru-RU" dirty="0" smtClean="0"/>
          </a:p>
          <a:p>
            <a:r>
              <a:rPr lang="uk-UA" dirty="0" smtClean="0"/>
              <a:t>Голову , заступника обирають  на організаційному засіданні </a:t>
            </a:r>
            <a:r>
              <a:rPr lang="uk-UA" b="1" dirty="0" smtClean="0"/>
              <a:t>Ради </a:t>
            </a:r>
            <a:r>
              <a:rPr lang="uk-UA" b="1" dirty="0" err="1" smtClean="0"/>
              <a:t>Весельчат</a:t>
            </a:r>
            <a:r>
              <a:rPr lang="uk-UA" dirty="0" smtClean="0"/>
              <a:t> простою більшістю голосів на альтернативній  основі .</a:t>
            </a:r>
            <a:endParaRPr lang="ru-RU" dirty="0" smtClean="0"/>
          </a:p>
          <a:p>
            <a:r>
              <a:rPr lang="uk-UA" dirty="0" smtClean="0"/>
              <a:t>Голова може мати план діяльності у випадку його обрання 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marL="273050" indent="-3175">
              <a:buNone/>
            </a:pPr>
            <a:r>
              <a:rPr lang="uk-UA" b="1" dirty="0" smtClean="0"/>
              <a:t>РОЗДІЛ 6 .1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ПЕРЕВИБОРИ  І ПОЗБАВЛЕННЯ ЧЛЕНСТВА В РАДІ ВЕСЕЛЬЧАТ ВІДБУВАЮТЬСЯ ЗА ТАКИХ УМОВ: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lvl="0"/>
            <a:r>
              <a:rPr lang="uk-UA" dirty="0" smtClean="0"/>
              <a:t>У випадку несистематичного виконання членами ради своїх обов’язків і </a:t>
            </a:r>
            <a:r>
              <a:rPr lang="uk-UA" dirty="0" err="1" smtClean="0"/>
              <a:t>нереагування</a:t>
            </a:r>
            <a:r>
              <a:rPr lang="uk-UA" dirty="0" smtClean="0"/>
              <a:t> на зауваження інших членів щодо покращення своєї роботи .</a:t>
            </a:r>
            <a:endParaRPr lang="ru-RU" dirty="0" smtClean="0"/>
          </a:p>
          <a:p>
            <a:pPr lvl="0"/>
            <a:r>
              <a:rPr lang="uk-UA" dirty="0" smtClean="0"/>
              <a:t>У випадку, коли член ради порушує правила для учнів школи і не реагує на зауваження .</a:t>
            </a:r>
            <a:endParaRPr lang="ru-RU" dirty="0" smtClean="0"/>
          </a:p>
          <a:p>
            <a:pPr lvl="0"/>
            <a:r>
              <a:rPr lang="uk-UA" dirty="0" smtClean="0"/>
              <a:t>У разі переїзду (зміни місця проживання ) чи переходу до іншої школи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Учні повинні обрати нового члена </a:t>
            </a:r>
            <a:r>
              <a:rPr lang="uk-UA" b="1" dirty="0" smtClean="0"/>
              <a:t>Ради </a:t>
            </a:r>
            <a:r>
              <a:rPr lang="uk-UA" b="1" dirty="0" err="1" smtClean="0"/>
              <a:t>Весельчат</a:t>
            </a:r>
            <a:r>
              <a:rPr lang="uk-UA" dirty="0" smtClean="0"/>
              <a:t> не пізніше одного місяця з часу виключення.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70000" lnSpcReduction="20000"/>
          </a:bodyPr>
          <a:lstStyle/>
          <a:p>
            <a:pPr marL="273050" indent="-3175">
              <a:buNone/>
            </a:pPr>
            <a:r>
              <a:rPr lang="uk-UA" b="1" dirty="0" smtClean="0"/>
              <a:t>РОЗДІЛ 7.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МОДЕЛЬ ОРГАНІЗАЦІЇ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ВИХОВНОЇ РОБОТИ УЧНІВСЬКОГО САМОВРЯДУВАННЯ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 ПО КЛАСАХ ЗОШ I ст. № 37</a:t>
            </a:r>
            <a:endParaRPr lang="ru-RU" dirty="0" smtClean="0"/>
          </a:p>
          <a:p>
            <a:pPr marL="273050" indent="-3175"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b="1" dirty="0" smtClean="0"/>
              <a:t>РОЗДІЛ 7.1.</a:t>
            </a:r>
            <a:endParaRPr lang="ru-RU" dirty="0" smtClean="0"/>
          </a:p>
          <a:p>
            <a:r>
              <a:rPr lang="uk-UA" b="1" dirty="0" smtClean="0"/>
              <a:t>Проблема:</a:t>
            </a:r>
            <a:r>
              <a:rPr lang="uk-UA" dirty="0" smtClean="0"/>
              <a:t> невисокий рівень творчої активності, а відповідно і творчих здібностей та інтелектуального розвитку учнів, с реально існуючою проблемою, вирішення якої в значній мірі залежить від наявності інтересу до активної діяльності, виконання різноманітної конкретної роботи.</a:t>
            </a:r>
            <a:endParaRPr lang="ru-RU" dirty="0" smtClean="0"/>
          </a:p>
          <a:p>
            <a:r>
              <a:rPr lang="uk-UA" b="1" dirty="0" smtClean="0"/>
              <a:t>Ідея:</a:t>
            </a:r>
            <a:r>
              <a:rPr lang="uk-UA" dirty="0" smtClean="0"/>
              <a:t> через створення </a:t>
            </a:r>
            <a:r>
              <a:rPr lang="uk-UA" dirty="0" err="1" smtClean="0"/>
              <a:t>гуманістично</a:t>
            </a:r>
            <a:r>
              <a:rPr lang="uk-UA" dirty="0" smtClean="0"/>
              <a:t> спрямованої системи самоврядування в учнівському колективі формувати громадянську активність, національну самосвідомість, життєтворчість особистості.</a:t>
            </a:r>
            <a:endParaRPr lang="ru-RU" dirty="0" smtClean="0"/>
          </a:p>
          <a:p>
            <a:r>
              <a:rPr lang="uk-UA" b="1" dirty="0" smtClean="0"/>
              <a:t>Мета:</a:t>
            </a:r>
            <a:r>
              <a:rPr lang="uk-UA" dirty="0" smtClean="0"/>
              <a:t> виховати національно-свідомого громадянина України, здатного реалізувати свої здібності, знайти відповідне місце в житті, займати в ньому активну громадську позицію, бути гуманною, принциповою, з відчуттям честі і гідності, справедливою особистістю.</a:t>
            </a:r>
            <a:endParaRPr lang="ru-RU" dirty="0" smtClean="0"/>
          </a:p>
          <a:p>
            <a:r>
              <a:rPr lang="uk-UA" dirty="0" smtClean="0"/>
              <a:t>Учнівські колективи поділяються на 7 міні-груп (сектори), які щомісячно </a:t>
            </a:r>
            <a:r>
              <a:rPr lang="uk-UA" u="sng" dirty="0" smtClean="0"/>
              <a:t>мандрують секторами «Веселки».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lnSpcReduction="10000"/>
          </a:bodyPr>
          <a:lstStyle/>
          <a:p>
            <a:pPr marL="273050" indent="-3175">
              <a:buNone/>
            </a:pPr>
            <a:r>
              <a:rPr lang="uk-UA" b="1" dirty="0" smtClean="0"/>
              <a:t>РОЗДІЛ 7.2.</a:t>
            </a:r>
            <a:endParaRPr lang="ru-RU" dirty="0" smtClean="0"/>
          </a:p>
          <a:p>
            <a:pPr marL="273050" indent="-3175">
              <a:buNone/>
            </a:pPr>
            <a:r>
              <a:rPr lang="uk-UA" b="1" dirty="0" smtClean="0"/>
              <a:t>НАЗВИ СЕКТОРІВ:</a:t>
            </a:r>
            <a:endParaRPr lang="ru-RU" dirty="0" smtClean="0"/>
          </a:p>
          <a:p>
            <a:r>
              <a:rPr lang="uk-UA" i="1" dirty="0" smtClean="0"/>
              <a:t> </a:t>
            </a:r>
            <a:r>
              <a:rPr lang="uk-UA" dirty="0" smtClean="0"/>
              <a:t>«</a:t>
            </a:r>
            <a:r>
              <a:rPr lang="uk-UA" dirty="0" err="1" smtClean="0"/>
              <a:t>Помагайки</a:t>
            </a:r>
            <a:r>
              <a:rPr lang="uk-UA" dirty="0" smtClean="0"/>
              <a:t>», «Прес-центр», «</a:t>
            </a:r>
            <a:r>
              <a:rPr lang="uk-UA" dirty="0" err="1" smtClean="0"/>
              <a:t>Дванадцятка</a:t>
            </a:r>
            <a:r>
              <a:rPr lang="uk-UA" dirty="0" smtClean="0"/>
              <a:t>», «Сюрприз», «Здоров'я», «Спорт», «Бережливі».</a:t>
            </a:r>
            <a:endParaRPr lang="ru-RU" dirty="0" smtClean="0"/>
          </a:p>
          <a:p>
            <a:r>
              <a:rPr lang="uk-UA" b="1" dirty="0" smtClean="0"/>
              <a:t>СТРУКТУРА:</a:t>
            </a:r>
            <a:endParaRPr lang="ru-RU" dirty="0" smtClean="0"/>
          </a:p>
          <a:p>
            <a:r>
              <a:rPr lang="uk-UA" dirty="0" smtClean="0"/>
              <a:t>«</a:t>
            </a:r>
            <a:r>
              <a:rPr lang="uk-UA" dirty="0" err="1" smtClean="0"/>
              <a:t>Помагайки</a:t>
            </a:r>
            <a:r>
              <a:rPr lang="uk-UA" dirty="0" smtClean="0"/>
              <a:t>»: трудовий десант;</a:t>
            </a:r>
            <a:endParaRPr lang="ru-RU" dirty="0" smtClean="0"/>
          </a:p>
          <a:p>
            <a:r>
              <a:rPr lang="uk-UA" dirty="0" smtClean="0"/>
              <a:t>«Прес-центр»: випуск газети; інформаційний випуск;</a:t>
            </a:r>
            <a:endParaRPr lang="ru-RU" dirty="0" smtClean="0"/>
          </a:p>
          <a:p>
            <a:r>
              <a:rPr lang="uk-UA" dirty="0" smtClean="0"/>
              <a:t>«</a:t>
            </a:r>
            <a:r>
              <a:rPr lang="uk-UA" dirty="0" err="1" smtClean="0"/>
              <a:t>Дванадцятка</a:t>
            </a:r>
            <a:r>
              <a:rPr lang="uk-UA" dirty="0" smtClean="0"/>
              <a:t>»: дисципліни і порядку;</a:t>
            </a:r>
            <a:endParaRPr lang="ru-RU" dirty="0" smtClean="0"/>
          </a:p>
          <a:p>
            <a:r>
              <a:rPr lang="uk-UA" dirty="0" smtClean="0"/>
              <a:t>«Сюрприз»:культмасовий сектор;</a:t>
            </a:r>
            <a:endParaRPr lang="ru-RU" dirty="0" smtClean="0"/>
          </a:p>
          <a:p>
            <a:r>
              <a:rPr lang="uk-UA" dirty="0" smtClean="0"/>
              <a:t>«Здоров'я»:</a:t>
            </a:r>
            <a:r>
              <a:rPr lang="uk-UA" dirty="0" err="1" smtClean="0"/>
              <a:t>санпост</a:t>
            </a:r>
            <a:r>
              <a:rPr lang="uk-UA" dirty="0" smtClean="0"/>
              <a:t>;</a:t>
            </a:r>
            <a:endParaRPr lang="ru-RU" dirty="0" smtClean="0"/>
          </a:p>
          <a:p>
            <a:r>
              <a:rPr lang="uk-UA" dirty="0" smtClean="0"/>
              <a:t>«Спорт»: спортивний сектор;</a:t>
            </a:r>
            <a:endParaRPr lang="ru-RU" dirty="0" smtClean="0"/>
          </a:p>
          <a:p>
            <a:r>
              <a:rPr lang="uk-UA" dirty="0" smtClean="0"/>
              <a:t>«Бережливі»: пост бережливих.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77500" lnSpcReduction="20000"/>
          </a:bodyPr>
          <a:lstStyle/>
          <a:p>
            <a:pPr marL="273050" indent="-93663">
              <a:buNone/>
            </a:pPr>
            <a:endParaRPr lang="uk-UA" b="1" dirty="0" smtClean="0"/>
          </a:p>
          <a:p>
            <a:pPr marL="273050" indent="-93663" algn="ctr">
              <a:buNone/>
            </a:pPr>
            <a:r>
              <a:rPr lang="uk-UA" b="1" dirty="0" smtClean="0"/>
              <a:t>ЗАВДАННЯ СЕКТОРІВ</a:t>
            </a:r>
            <a:endParaRPr lang="ru-RU" dirty="0" smtClean="0"/>
          </a:p>
          <a:p>
            <a:pPr lvl="0"/>
            <a:r>
              <a:rPr lang="uk-UA" dirty="0" smtClean="0"/>
              <a:t>Члени сектора </a:t>
            </a:r>
            <a:r>
              <a:rPr lang="ru-RU" b="1" dirty="0" smtClean="0"/>
              <a:t>«</a:t>
            </a:r>
            <a:r>
              <a:rPr lang="ru-RU" b="1" dirty="0" err="1" smtClean="0"/>
              <a:t>Помагайки</a:t>
            </a:r>
            <a:r>
              <a:rPr lang="ru-RU" b="1" dirty="0" smtClean="0"/>
              <a:t>» </a:t>
            </a:r>
            <a:r>
              <a:rPr lang="uk-UA" dirty="0" smtClean="0"/>
              <a:t>допомагають класному  керівникові виконувати трудові доручення.</a:t>
            </a:r>
            <a:endParaRPr lang="ru-RU" dirty="0" smtClean="0"/>
          </a:p>
          <a:p>
            <a:pPr lvl="0"/>
            <a:r>
              <a:rPr lang="uk-UA" dirty="0" smtClean="0"/>
              <a:t>Учні із сектора </a:t>
            </a:r>
            <a:r>
              <a:rPr lang="uk-UA" b="1" dirty="0" smtClean="0"/>
              <a:t>"Прес-центр"</a:t>
            </a:r>
            <a:r>
              <a:rPr lang="uk-UA" dirty="0" smtClean="0"/>
              <a:t> щомісяця готують матеріали невеликого формату для шкільної газети, в яких висвітлюють життя класного колективу, пишуть привітання, оголошення.</a:t>
            </a:r>
            <a:endParaRPr lang="ru-RU" dirty="0" smtClean="0"/>
          </a:p>
          <a:p>
            <a:pPr lvl="0"/>
            <a:r>
              <a:rPr lang="uk-UA" dirty="0" smtClean="0"/>
              <a:t>Сектор </a:t>
            </a:r>
            <a:r>
              <a:rPr lang="uk-UA" b="1" dirty="0" smtClean="0"/>
              <a:t>"</a:t>
            </a:r>
            <a:r>
              <a:rPr lang="uk-UA" b="1" dirty="0" err="1" smtClean="0"/>
              <a:t>Дванадцятка</a:t>
            </a:r>
            <a:r>
              <a:rPr lang="uk-UA" b="1" dirty="0" smtClean="0"/>
              <a:t>"</a:t>
            </a:r>
            <a:r>
              <a:rPr lang="uk-UA" dirty="0" smtClean="0"/>
              <a:t> - учні допомагають один одному у навчанні, ведеться щоденник поведінки, у якому учителі фіксують стан поведінки класу в цілому на уроці.</a:t>
            </a:r>
            <a:endParaRPr lang="ru-RU" dirty="0" smtClean="0"/>
          </a:p>
          <a:p>
            <a:pPr lvl="0"/>
            <a:r>
              <a:rPr lang="uk-UA" dirty="0" smtClean="0"/>
              <a:t>У секторі </a:t>
            </a:r>
            <a:r>
              <a:rPr lang="uk-UA" b="1" dirty="0" smtClean="0"/>
              <a:t>"Здоров'я"</a:t>
            </a:r>
            <a:r>
              <a:rPr lang="uk-UA" dirty="0" smtClean="0"/>
              <a:t> учні слідкують за гігієною однокласників, виконують обов'язки </a:t>
            </a:r>
            <a:r>
              <a:rPr lang="uk-UA" dirty="0" err="1" smtClean="0"/>
              <a:t>санпосту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Сектор </a:t>
            </a:r>
            <a:r>
              <a:rPr lang="uk-UA" b="1" dirty="0" smtClean="0"/>
              <a:t>"Сюрприз"</a:t>
            </a:r>
            <a:r>
              <a:rPr lang="uk-UA" dirty="0" smtClean="0"/>
              <a:t> найбільше подобається учням, адже вони таємно від усіх в кінці тижня або місяця готують сюрприз для всього класу (привітання з Днем народження, до інших свят, сюжетно-рольові ігри).</a:t>
            </a:r>
            <a:endParaRPr lang="ru-RU" dirty="0" smtClean="0"/>
          </a:p>
          <a:p>
            <a:pPr lvl="0"/>
            <a:r>
              <a:rPr lang="uk-UA" dirty="0" smtClean="0"/>
              <a:t>У секторі </a:t>
            </a:r>
            <a:r>
              <a:rPr lang="uk-UA" b="1" dirty="0" smtClean="0"/>
              <a:t>"Спорт"</a:t>
            </a:r>
            <a:r>
              <a:rPr lang="uk-UA" dirty="0" smtClean="0"/>
              <a:t> учні на перервах проводять ігри, естафети, ранкову гімнастику.</a:t>
            </a:r>
            <a:endParaRPr lang="ru-RU" dirty="0" smtClean="0"/>
          </a:p>
          <a:p>
            <a:pPr lvl="0"/>
            <a:r>
              <a:rPr lang="uk-UA" dirty="0" smtClean="0"/>
              <a:t>Сектор </a:t>
            </a:r>
            <a:r>
              <a:rPr lang="uk-UA" b="1" dirty="0" smtClean="0"/>
              <a:t>"Бережливі"</a:t>
            </a:r>
            <a:r>
              <a:rPr lang="uk-UA" dirty="0" smtClean="0"/>
              <a:t> - учні перевіряють стан збереження шкільних підручників, парт, стільців.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marL="273050" indent="-3175">
              <a:buNone/>
            </a:pPr>
            <a:r>
              <a:rPr lang="uk-UA" b="1" dirty="0" smtClean="0"/>
              <a:t>РОЗДІЛ 7.3.</a:t>
            </a:r>
            <a:endParaRPr lang="ru-RU" dirty="0" smtClean="0"/>
          </a:p>
          <a:p>
            <a:pPr marL="273050" indent="-3175">
              <a:buNone/>
            </a:pPr>
            <a:r>
              <a:rPr lang="uk-UA" b="1" dirty="0" smtClean="0"/>
              <a:t>МЕХАНІЗМ ДІЇ СИСТЕМИ</a:t>
            </a:r>
            <a:endParaRPr lang="ru-RU" dirty="0" smtClean="0"/>
          </a:p>
          <a:p>
            <a:r>
              <a:rPr lang="uk-UA" dirty="0" smtClean="0"/>
              <a:t>У кінці </a:t>
            </a:r>
            <a:r>
              <a:rPr lang="uk-UA" cap="small" dirty="0" smtClean="0"/>
              <a:t> </a:t>
            </a:r>
            <a:r>
              <a:rPr lang="uk-UA" dirty="0" smtClean="0"/>
              <a:t>місяця діти збираються на п'ятихвилинку, на ній кожен сектор звітує про виконану роботу протягом місяця, подає інформацію щодо результатів роботи до Ради </a:t>
            </a:r>
            <a:r>
              <a:rPr lang="uk-UA" dirty="0" err="1" smtClean="0"/>
              <a:t>весельчат</a:t>
            </a:r>
            <a:r>
              <a:rPr lang="uk-UA" dirty="0" smtClean="0"/>
              <a:t> (через членів Ради від класу), керівник сектора відзначає найактивніших. Потім сектори міняються, знайомляться з новими обов'язками, розподіляють доручення.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РАДА ВЕСЕЛЬЧАТ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837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кони весельч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041" t="-1772" r="42280" b="2496"/>
          <a:stretch>
            <a:fillRect/>
          </a:stretch>
        </p:blipFill>
        <p:spPr>
          <a:xfrm>
            <a:off x="2214546" y="357166"/>
            <a:ext cx="4262842" cy="6500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72518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u="sng" dirty="0" smtClean="0">
                <a:solidFill>
                  <a:srgbClr val="A50021"/>
                </a:solidFill>
                <a:latin typeface="Monotype Corsiva" pitchFamily="66" charset="0"/>
              </a:rPr>
              <a:t>Обов’язки членів </a:t>
            </a:r>
            <a:br>
              <a:rPr lang="uk-UA" sz="5400" b="1" u="sng" dirty="0" smtClean="0">
                <a:solidFill>
                  <a:srgbClr val="A50021"/>
                </a:solidFill>
                <a:latin typeface="Monotype Corsiva" pitchFamily="66" charset="0"/>
              </a:rPr>
            </a:br>
            <a:r>
              <a:rPr lang="uk-UA" sz="5400" b="1" u="sng" dirty="0" smtClean="0">
                <a:solidFill>
                  <a:srgbClr val="A50021"/>
                </a:solidFill>
                <a:latin typeface="Monotype Corsiva" pitchFamily="66" charset="0"/>
              </a:rPr>
              <a:t>РАДИ ВЕСЕЛЬЧАТ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b="1" i="1" dirty="0" smtClean="0">
                <a:latin typeface="Times New Roman" pitchFamily="18" charset="0"/>
              </a:rPr>
              <a:t>Бути прикладом у навчанні та праці. </a:t>
            </a:r>
          </a:p>
          <a:p>
            <a:pPr>
              <a:buFont typeface="Wingdings" pitchFamily="2" charset="2"/>
              <a:buNone/>
            </a:pPr>
            <a:endParaRPr lang="uk-UA" sz="2800" b="1" i="1" dirty="0" smtClean="0">
              <a:latin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</a:rPr>
              <a:t>Захищати інтереси учнів.</a:t>
            </a:r>
          </a:p>
          <a:p>
            <a:pPr>
              <a:buFont typeface="Wingdings" pitchFamily="2" charset="2"/>
              <a:buNone/>
            </a:pPr>
            <a:endParaRPr lang="uk-UA" sz="2800" b="1" i="1" dirty="0" smtClean="0">
              <a:latin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</a:rPr>
              <a:t>Організовувати роботу центрів у класних колективах.</a:t>
            </a:r>
          </a:p>
          <a:p>
            <a:pPr>
              <a:buFont typeface="Wingdings" pitchFamily="2" charset="2"/>
              <a:buNone/>
            </a:pPr>
            <a:endParaRPr lang="uk-UA" sz="2800" b="1" i="1" dirty="0" smtClean="0">
              <a:latin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</a:rPr>
              <a:t>Організовувати підготовку і проведення загальношкільних заходів.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666633"/>
                </a:solidFill>
                <a:latin typeface="Monotype Corsiva" pitchFamily="66" charset="0"/>
              </a:rPr>
              <a:t>Основні заповіді  в діяльності</a:t>
            </a:r>
            <a:br>
              <a:rPr lang="uk-UA" sz="4000" b="1" dirty="0" smtClean="0">
                <a:solidFill>
                  <a:srgbClr val="666633"/>
                </a:solidFill>
                <a:latin typeface="Monotype Corsiva" pitchFamily="66" charset="0"/>
              </a:rPr>
            </a:br>
            <a:r>
              <a:rPr lang="uk-UA" sz="4000" b="1" dirty="0" smtClean="0">
                <a:solidFill>
                  <a:srgbClr val="666633"/>
                </a:solidFill>
                <a:latin typeface="Monotype Corsiva" pitchFamily="66" charset="0"/>
              </a:rPr>
              <a:t>РАДИ ВЕСЕЛЬЧАТ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uk-UA" b="1" i="1" dirty="0" smtClean="0">
                <a:latin typeface="Times New Roman" pitchFamily="18" charset="0"/>
              </a:rPr>
              <a:t>Роби добро!</a:t>
            </a:r>
          </a:p>
          <a:p>
            <a:pPr marL="533400" indent="-533400"/>
            <a:r>
              <a:rPr lang="uk-UA" b="1" i="1" dirty="0" smtClean="0">
                <a:latin typeface="Times New Roman" pitchFamily="18" charset="0"/>
              </a:rPr>
              <a:t>Поважай усіх, хто поряд</a:t>
            </a:r>
          </a:p>
          <a:p>
            <a:pPr marL="533400" indent="-533400"/>
            <a:r>
              <a:rPr lang="uk-UA" b="1" i="1" dirty="0" smtClean="0">
                <a:latin typeface="Times New Roman" pitchFamily="18" charset="0"/>
              </a:rPr>
              <a:t>Допомагай іншим</a:t>
            </a:r>
          </a:p>
          <a:p>
            <a:pPr marL="533400" indent="-533400"/>
            <a:r>
              <a:rPr lang="uk-UA" b="1" i="1" dirty="0" smtClean="0">
                <a:latin typeface="Times New Roman" pitchFamily="18" charset="0"/>
              </a:rPr>
              <a:t>Пізнавай себе і світ, роби життя цікавим  і  яскравим</a:t>
            </a:r>
          </a:p>
          <a:p>
            <a:pPr marL="533400" indent="-533400"/>
            <a:r>
              <a:rPr lang="uk-UA" b="1" i="1" dirty="0" smtClean="0">
                <a:latin typeface="Times New Roman" pitchFamily="18" charset="0"/>
              </a:rPr>
              <a:t>Внось у життя школи нове, незвичайне</a:t>
            </a:r>
          </a:p>
          <a:p>
            <a:pPr marL="533400" indent="-533400"/>
            <a:r>
              <a:rPr lang="uk-UA" b="1" i="1" dirty="0" smtClean="0">
                <a:latin typeface="Times New Roman" pitchFamily="18" charset="0"/>
              </a:rPr>
              <a:t>Захоплюй творчістю, навчанням – діяльністю.</a:t>
            </a:r>
            <a:endParaRPr lang="ru-RU" b="1" i="1" dirty="0" smtClean="0">
              <a:latin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u="sng" dirty="0" smtClean="0">
                <a:latin typeface="Times New Roman" pitchFamily="18" charset="0"/>
              </a:rPr>
              <a:t/>
            </a:r>
            <a:br>
              <a:rPr lang="uk-UA" sz="2800" u="sng" dirty="0" smtClean="0">
                <a:latin typeface="Times New Roman" pitchFamily="18" charset="0"/>
              </a:rPr>
            </a:br>
            <a:r>
              <a:rPr lang="uk-UA" sz="2800" u="sng" dirty="0" smtClean="0">
                <a:latin typeface="Times New Roman" pitchFamily="18" charset="0"/>
              </a:rPr>
              <a:t>Кодекс учня ЗОШ І ступеня № 37</a:t>
            </a:r>
            <a:br>
              <a:rPr lang="uk-UA" sz="2800" u="sng" dirty="0" smtClean="0">
                <a:latin typeface="Times New Roman" pitchFamily="18" charset="0"/>
              </a:rPr>
            </a:br>
            <a:r>
              <a:rPr lang="uk-UA" sz="2800" u="sng" dirty="0" smtClean="0">
                <a:latin typeface="Times New Roman" pitchFamily="18" charset="0"/>
              </a:rPr>
              <a:t>Кіровоградської міської ради</a:t>
            </a:r>
            <a:br>
              <a:rPr lang="uk-UA" sz="2800" u="sng" dirty="0" smtClean="0">
                <a:latin typeface="Times New Roman" pitchFamily="18" charset="0"/>
              </a:rPr>
            </a:br>
            <a:r>
              <a:rPr lang="uk-UA" sz="2800" u="sng" dirty="0" smtClean="0">
                <a:latin typeface="Times New Roman" pitchFamily="18" charset="0"/>
              </a:rPr>
              <a:t>Кіровоградської області</a:t>
            </a:r>
            <a:br>
              <a:rPr lang="uk-UA" sz="2800" u="sng" dirty="0" smtClean="0">
                <a:latin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 marL="442913" indent="-350838">
              <a:lnSpc>
                <a:spcPct val="80000"/>
              </a:lnSpc>
            </a:pPr>
            <a:endParaRPr lang="uk-UA" sz="2400" b="1" i="1" dirty="0" smtClean="0">
              <a:latin typeface="Times New Roman" pitchFamily="18" charset="0"/>
            </a:endParaRPr>
          </a:p>
          <a:p>
            <a:pPr marL="442913" indent="-350838">
              <a:lnSpc>
                <a:spcPct val="80000"/>
              </a:lnSpc>
            </a:pPr>
            <a:r>
              <a:rPr lang="uk-UA" sz="2400" b="1" i="1" dirty="0" smtClean="0">
                <a:latin typeface="Times New Roman" pitchFamily="18" charset="0"/>
              </a:rPr>
              <a:t> Суворе дотримання режиму навчального закладу.</a:t>
            </a:r>
          </a:p>
          <a:p>
            <a:pPr marL="442913" indent="-350838">
              <a:lnSpc>
                <a:spcPct val="80000"/>
              </a:lnSpc>
            </a:pPr>
            <a:r>
              <a:rPr lang="uk-UA" sz="2400" b="1" i="1" dirty="0" smtClean="0">
                <a:latin typeface="Times New Roman" pitchFamily="18" charset="0"/>
              </a:rPr>
              <a:t>Ввічливе та шанобливе ставлення  до старших.</a:t>
            </a:r>
          </a:p>
          <a:p>
            <a:pPr marL="442913" indent="-350838">
              <a:lnSpc>
                <a:spcPct val="80000"/>
              </a:lnSpc>
            </a:pPr>
            <a:r>
              <a:rPr lang="uk-UA" sz="2400" b="1" i="1" dirty="0" smtClean="0">
                <a:latin typeface="Times New Roman" pitchFamily="18" charset="0"/>
              </a:rPr>
              <a:t> Бережливе ставлення до майна школи.</a:t>
            </a:r>
          </a:p>
          <a:p>
            <a:pPr marL="442913" indent="-350838">
              <a:lnSpc>
                <a:spcPct val="80000"/>
              </a:lnSpc>
            </a:pPr>
            <a:r>
              <a:rPr lang="uk-UA" sz="2400" b="1" i="1" dirty="0" smtClean="0">
                <a:latin typeface="Times New Roman" pitchFamily="18" charset="0"/>
              </a:rPr>
              <a:t> Морально-етична поведінка в школі, за її межами.</a:t>
            </a:r>
          </a:p>
          <a:p>
            <a:pPr marL="442913" indent="-350838">
              <a:lnSpc>
                <a:spcPct val="80000"/>
              </a:lnSpc>
            </a:pPr>
            <a:r>
              <a:rPr lang="uk-UA" sz="2400" b="1" i="1" dirty="0" smtClean="0">
                <a:latin typeface="Times New Roman" pitchFamily="18" charset="0"/>
              </a:rPr>
              <a:t> Стриманість і поміркованість у зовнішньому вигляді:зачіска, одяг.</a:t>
            </a:r>
          </a:p>
          <a:p>
            <a:pPr marL="442913" indent="-350838">
              <a:lnSpc>
                <a:spcPct val="80000"/>
              </a:lnSpc>
            </a:pPr>
            <a:r>
              <a:rPr lang="uk-UA" sz="2400" b="1" i="1" dirty="0" smtClean="0">
                <a:latin typeface="Times New Roman" pitchFamily="18" charset="0"/>
              </a:rPr>
              <a:t> Відповідальне ставлення до взятих зобов’язань.</a:t>
            </a:r>
          </a:p>
          <a:p>
            <a:pPr marL="442913" indent="-350838">
              <a:lnSpc>
                <a:spcPct val="80000"/>
              </a:lnSpc>
            </a:pPr>
            <a:r>
              <a:rPr lang="uk-UA" sz="2400" b="1" i="1" dirty="0" smtClean="0">
                <a:latin typeface="Times New Roman" pitchFamily="18" charset="0"/>
              </a:rPr>
              <a:t> Відвідування школи.</a:t>
            </a:r>
            <a:endParaRPr lang="ru-RU" sz="2400" b="1" i="1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142844" y="928670"/>
            <a:ext cx="2928958" cy="3071834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D4F4D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marL="273050" indent="-7938" algn="ctr">
              <a:buNone/>
              <a:tabLst>
                <a:tab pos="176213" algn="l"/>
              </a:tabLst>
            </a:pPr>
            <a:r>
              <a:rPr lang="uk-UA" sz="1400" b="1" i="1" dirty="0">
                <a:solidFill>
                  <a:srgbClr val="006600"/>
                </a:solidFill>
                <a:latin typeface="Times New Roman" pitchFamily="18" charset="0"/>
              </a:rPr>
              <a:t>Все, що не заборонено </a:t>
            </a:r>
            <a:endParaRPr lang="uk-UA" sz="1400" b="1" i="1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marL="273050" indent="-7938" algn="ctr">
              <a:buNone/>
              <a:tabLst>
                <a:tab pos="176213" algn="l"/>
              </a:tabLst>
            </a:pPr>
            <a:r>
              <a:rPr lang="uk-UA" sz="1400" b="1" i="1" dirty="0" smtClean="0">
                <a:solidFill>
                  <a:srgbClr val="006600"/>
                </a:solidFill>
                <a:latin typeface="Times New Roman" pitchFamily="18" charset="0"/>
              </a:rPr>
              <a:t>кодексом учня</a:t>
            </a:r>
            <a:r>
              <a:rPr lang="ru-RU" sz="14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ru-RU" sz="14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3286116" y="857232"/>
            <a:ext cx="5400684" cy="9898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sz="3600" b="1" dirty="0">
                <a:solidFill>
                  <a:srgbClr val="006600"/>
                </a:solidFill>
                <a:latin typeface="Monotype Corsiva" pitchFamily="66" charset="0"/>
              </a:rPr>
              <a:t>Що можна …</a:t>
            </a:r>
            <a:r>
              <a:rPr lang="ru-RU" sz="3600" b="1" dirty="0">
                <a:latin typeface="Monotype Corsiva" pitchFamily="66" charset="0"/>
              </a:rPr>
              <a:t>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857488" y="1928802"/>
            <a:ext cx="6096000" cy="4495800"/>
          </a:xfrm>
          <a:prstGeom prst="verticalScroll">
            <a:avLst>
              <a:gd name="adj" fmla="val 6380"/>
            </a:avLst>
          </a:prstGeom>
          <a:gradFill rotWithShape="1">
            <a:gsLst>
              <a:gs pos="0">
                <a:schemeClr val="bg1"/>
              </a:gs>
              <a:gs pos="100000">
                <a:srgbClr val="B2FCB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>
              <a:buFont typeface="Wingdings" pitchFamily="2" charset="2"/>
              <a:buChar char="¯"/>
            </a:pPr>
            <a:r>
              <a:rPr lang="uk-UA" sz="2800" b="1" i="1" dirty="0">
                <a:latin typeface="Times New Roman" pitchFamily="18" charset="0"/>
              </a:rPr>
              <a:t>Творити </a:t>
            </a:r>
          </a:p>
          <a:p>
            <a:pPr lvl="1">
              <a:buFont typeface="Wingdings" pitchFamily="2" charset="2"/>
              <a:buNone/>
            </a:pPr>
            <a:r>
              <a:rPr lang="uk-UA" sz="2800" dirty="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sz="2800" b="1" dirty="0">
                <a:latin typeface="Times New Roman" pitchFamily="18" charset="0"/>
              </a:rPr>
              <a:t> </a:t>
            </a:r>
            <a:r>
              <a:rPr lang="uk-UA" sz="2800" b="1" i="1" dirty="0">
                <a:latin typeface="Times New Roman" pitchFamily="18" charset="0"/>
              </a:rPr>
              <a:t>Думати</a:t>
            </a:r>
          </a:p>
          <a:p>
            <a:pPr lvl="1">
              <a:buFont typeface="Wingdings" pitchFamily="2" charset="2"/>
              <a:buChar char="¯"/>
            </a:pPr>
            <a:r>
              <a:rPr lang="uk-UA" sz="2800" b="1" i="1" dirty="0" smtClean="0">
                <a:latin typeface="Times New Roman" pitchFamily="18" charset="0"/>
              </a:rPr>
              <a:t>Обговорювати</a:t>
            </a:r>
            <a:endParaRPr lang="uk-UA" sz="2800" b="1" i="1" dirty="0">
              <a:latin typeface="Times New Roman" pitchFamily="18" charset="0"/>
            </a:endParaRPr>
          </a:p>
          <a:p>
            <a:pPr lvl="1"/>
            <a:r>
              <a:rPr lang="uk-UA" sz="2800" dirty="0" smtClean="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sz="2800" b="1" dirty="0" smtClean="0">
                <a:latin typeface="Times New Roman" pitchFamily="18" charset="0"/>
              </a:rPr>
              <a:t> </a:t>
            </a:r>
            <a:r>
              <a:rPr lang="uk-UA" sz="2800" b="1" i="1" dirty="0">
                <a:latin typeface="Times New Roman" pitchFamily="18" charset="0"/>
              </a:rPr>
              <a:t>Задавати питання</a:t>
            </a:r>
          </a:p>
          <a:p>
            <a:pPr lvl="1">
              <a:buFont typeface="Wingdings" pitchFamily="2" charset="2"/>
              <a:buChar char="¯"/>
            </a:pPr>
            <a:r>
              <a:rPr lang="uk-UA" sz="2800" b="1" i="1" dirty="0">
                <a:latin typeface="Times New Roman" pitchFamily="18" charset="0"/>
              </a:rPr>
              <a:t>Розвивати свої здібності</a:t>
            </a:r>
          </a:p>
          <a:p>
            <a:pPr lvl="1">
              <a:buFont typeface="Wingdings" pitchFamily="2" charset="2"/>
              <a:buNone/>
            </a:pPr>
            <a:r>
              <a:rPr lang="uk-UA" sz="2800" dirty="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sz="2800" b="1" i="1" dirty="0">
                <a:latin typeface="Times New Roman" pitchFamily="18" charset="0"/>
              </a:rPr>
              <a:t> Висловлювати свої думки</a:t>
            </a:r>
          </a:p>
          <a:p>
            <a:pPr lvl="1">
              <a:buFont typeface="Wingdings" pitchFamily="2" charset="2"/>
              <a:buNone/>
            </a:pPr>
            <a:r>
              <a:rPr lang="uk-UA" sz="2800" dirty="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b="1" i="1" dirty="0">
                <a:latin typeface="Times New Roman" pitchFamily="18" charset="0"/>
              </a:rPr>
              <a:t>Поводити себе красиво</a:t>
            </a:r>
            <a:endParaRPr lang="ru-RU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4429124" y="704088"/>
            <a:ext cx="4257676" cy="11532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14F"/>
              </a:gs>
              <a:gs pos="50000">
                <a:schemeClr val="bg1"/>
              </a:gs>
              <a:gs pos="100000">
                <a:srgbClr val="FF714F"/>
              </a:gs>
            </a:gsLst>
            <a:lin ang="5400000" scaled="1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Monotype Corsiva" pitchFamily="66" charset="0"/>
              </a:rPr>
              <a:t>Що   </a:t>
            </a:r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не</a:t>
            </a:r>
            <a:r>
              <a:rPr lang="uk-UA" sz="4000" b="1" dirty="0">
                <a:solidFill>
                  <a:schemeClr val="tx1"/>
                </a:solidFill>
                <a:latin typeface="Monotype Corsiva" pitchFamily="66" charset="0"/>
              </a:rPr>
              <a:t>  </a:t>
            </a:r>
            <a:r>
              <a:rPr lang="uk-UA" sz="3600" b="1" dirty="0">
                <a:solidFill>
                  <a:schemeClr val="tx1"/>
                </a:solidFill>
                <a:latin typeface="Monotype Corsiva" pitchFamily="66" charset="0"/>
              </a:rPr>
              <a:t>можна </a:t>
            </a:r>
            <a:r>
              <a:rPr lang="uk-UA" sz="3600" b="1" dirty="0">
                <a:solidFill>
                  <a:schemeClr val="bg2"/>
                </a:solidFill>
                <a:latin typeface="Monotype Corsiva" pitchFamily="66" charset="0"/>
              </a:rPr>
              <a:t>…</a:t>
            </a:r>
            <a:r>
              <a:rPr lang="ru-RU" sz="3600" b="1" dirty="0">
                <a:latin typeface="Monotype Corsiva" pitchFamily="66" charset="0"/>
              </a:rPr>
              <a:t> </a:t>
            </a:r>
          </a:p>
        </p:txBody>
      </p:sp>
      <p:sp>
        <p:nvSpPr>
          <p:cNvPr id="5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3571868" y="2428868"/>
            <a:ext cx="5572132" cy="3786214"/>
          </a:xfrm>
          <a:prstGeom prst="verticalScroll">
            <a:avLst>
              <a:gd name="adj" fmla="val 6282"/>
            </a:avLst>
          </a:prstGeom>
          <a:gradFill rotWithShape="1">
            <a:gsLst>
              <a:gs pos="0">
                <a:schemeClr val="bg1"/>
              </a:gs>
              <a:gs pos="100000">
                <a:srgbClr val="FEC2C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normAutofit lnSpcReduction="10000"/>
          </a:bodyPr>
          <a:lstStyle/>
          <a:p>
            <a:pPr lvl="1">
              <a:buFont typeface="Wingdings" pitchFamily="2" charset="2"/>
              <a:buChar char="­"/>
            </a:pPr>
            <a:r>
              <a:rPr lang="uk-UA" b="1" i="1" dirty="0">
                <a:latin typeface="Times New Roman" pitchFamily="18" charset="0"/>
              </a:rPr>
              <a:t>Битися</a:t>
            </a:r>
          </a:p>
          <a:p>
            <a:pPr lvl="1">
              <a:buFont typeface="Wingdings" pitchFamily="2" charset="2"/>
              <a:buChar char="­"/>
            </a:pPr>
            <a:r>
              <a:rPr lang="uk-UA" b="1" i="1" dirty="0">
                <a:latin typeface="Times New Roman" pitchFamily="18" charset="0"/>
              </a:rPr>
              <a:t> Сваритися</a:t>
            </a:r>
          </a:p>
          <a:p>
            <a:pPr lvl="1">
              <a:buFont typeface="Wingdings" pitchFamily="2" charset="2"/>
              <a:buChar char="­"/>
            </a:pPr>
            <a:r>
              <a:rPr lang="uk-UA" b="1" i="1" dirty="0">
                <a:latin typeface="Times New Roman" pitchFamily="18" charset="0"/>
              </a:rPr>
              <a:t> Ламати та псувати майно</a:t>
            </a:r>
          </a:p>
          <a:p>
            <a:pPr lvl="1">
              <a:buFont typeface="Wingdings" pitchFamily="2" charset="2"/>
              <a:buChar char="­"/>
            </a:pPr>
            <a:r>
              <a:rPr lang="uk-UA" b="1" i="1" dirty="0">
                <a:latin typeface="Times New Roman" pitchFamily="18" charset="0"/>
              </a:rPr>
              <a:t> Заважати на уроці</a:t>
            </a:r>
          </a:p>
          <a:p>
            <a:pPr lvl="1">
              <a:buFont typeface="Wingdings" pitchFamily="2" charset="2"/>
              <a:buChar char="­"/>
            </a:pPr>
            <a:r>
              <a:rPr lang="uk-UA" b="1" i="1" dirty="0">
                <a:latin typeface="Times New Roman" pitchFamily="18" charset="0"/>
              </a:rPr>
              <a:t> Смітити будь – де</a:t>
            </a:r>
          </a:p>
          <a:p>
            <a:pPr lvl="1">
              <a:buFont typeface="Wingdings" pitchFamily="2" charset="2"/>
              <a:buChar char="­"/>
            </a:pPr>
            <a:r>
              <a:rPr lang="uk-UA" b="1" i="1" dirty="0">
                <a:latin typeface="Times New Roman" pitchFamily="18" charset="0"/>
              </a:rPr>
              <a:t>Порушувати форму одягу</a:t>
            </a:r>
          </a:p>
          <a:p>
            <a:pPr lvl="1">
              <a:buFont typeface="Wingdings" pitchFamily="2" charset="2"/>
              <a:buChar char="­"/>
            </a:pPr>
            <a:r>
              <a:rPr lang="uk-UA" b="1" i="1" dirty="0">
                <a:latin typeface="Times New Roman" pitchFamily="18" charset="0"/>
              </a:rPr>
              <a:t> Брутально вести себе </a:t>
            </a:r>
          </a:p>
          <a:p>
            <a:pPr lvl="1">
              <a:buFont typeface="Wingdings" pitchFamily="2" charset="2"/>
              <a:buChar char="­"/>
            </a:pPr>
            <a:r>
              <a:rPr lang="uk-UA" b="1" i="1" dirty="0">
                <a:latin typeface="Times New Roman" pitchFamily="18" charset="0"/>
              </a:rPr>
              <a:t> Палити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0"/>
            <a:ext cx="3733800" cy="41910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998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i="1" dirty="0" smtClean="0"/>
              <a:t>Те</a:t>
            </a:r>
            <a:r>
              <a:rPr lang="uk-UA" b="1" i="1" dirty="0"/>
              <a:t>, </a:t>
            </a:r>
          </a:p>
          <a:p>
            <a:pPr algn="ctr"/>
            <a:r>
              <a:rPr lang="uk-UA" b="1" i="1" dirty="0"/>
              <a:t>що заборонено </a:t>
            </a:r>
          </a:p>
          <a:p>
            <a:pPr algn="ctr"/>
            <a:r>
              <a:rPr lang="uk-UA" b="1" i="1" dirty="0"/>
              <a:t>кодексом учня </a:t>
            </a:r>
          </a:p>
          <a:p>
            <a:pPr algn="ctr"/>
            <a:r>
              <a:rPr lang="uk-UA" b="1" i="1" dirty="0"/>
              <a:t>та засуджує </a:t>
            </a:r>
          </a:p>
          <a:p>
            <a:pPr algn="ctr"/>
            <a:r>
              <a:rPr lang="uk-UA" b="1" i="1" dirty="0"/>
              <a:t>мораль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928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Голова РАДИ ВЕСЕЛЬЧАТ</a:t>
            </a:r>
            <a:br>
              <a:rPr lang="uk-UA" dirty="0" smtClean="0"/>
            </a:br>
            <a:r>
              <a:rPr lang="uk-UA" dirty="0" smtClean="0"/>
              <a:t>Блищик Аня 4-Б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1-в\Desktop\фото\Рада весельчат\IMG_20200114_093812_1.jpg"/>
          <p:cNvPicPr>
            <a:picLocks noGrp="1"/>
          </p:cNvPicPr>
          <p:nvPr>
            <p:ph idx="1"/>
          </p:nvPr>
        </p:nvPicPr>
        <p:blipFill>
          <a:blip r:embed="rId2" cstate="print"/>
          <a:srcRect l="5820" t="7312" r="10847"/>
          <a:stretch>
            <a:fillRect/>
          </a:stretch>
        </p:blipFill>
        <p:spPr bwMode="auto">
          <a:xfrm>
            <a:off x="3286117" y="2606237"/>
            <a:ext cx="2309384" cy="353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Заступник </a:t>
            </a:r>
            <a:r>
              <a:rPr lang="uk-UA" sz="4000" dirty="0" smtClean="0"/>
              <a:t>голови РАДИ ВЕСЕЛЬЧАТ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Доній Володимир 3-А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1-в\Desktop\фото\Рада весельчат\IMG_20200114_095323_1.jpg"/>
          <p:cNvPicPr>
            <a:picLocks noGrp="1"/>
          </p:cNvPicPr>
          <p:nvPr>
            <p:ph idx="1"/>
          </p:nvPr>
        </p:nvPicPr>
        <p:blipFill>
          <a:blip r:embed="rId2" cstate="print"/>
          <a:srcRect t="2761" r="3711"/>
          <a:stretch>
            <a:fillRect/>
          </a:stretch>
        </p:blipFill>
        <p:spPr bwMode="auto">
          <a:xfrm>
            <a:off x="3357356" y="2491010"/>
            <a:ext cx="2429288" cy="32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Сектор </a:t>
            </a:r>
            <a:r>
              <a:rPr lang="uk-UA" dirty="0" err="1" smtClean="0"/>
              <a:t>“Помагайки”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   </a:t>
            </a:r>
            <a:r>
              <a:rPr lang="uk-UA" dirty="0" err="1" smtClean="0"/>
              <a:t>Варакута</a:t>
            </a:r>
            <a:r>
              <a:rPr lang="uk-UA" dirty="0" smtClean="0"/>
              <a:t> Дмитро 4-А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uk-UA" dirty="0" smtClean="0"/>
              <a:t>          </a:t>
            </a:r>
            <a:r>
              <a:rPr lang="uk-UA" dirty="0" err="1" smtClean="0"/>
              <a:t>Самофал</a:t>
            </a:r>
            <a:r>
              <a:rPr lang="uk-UA" dirty="0" smtClean="0"/>
              <a:t> Вікторія 4-А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C:\Users\1-в\Desktop\фото\Рада весельчат\IMG_20200114_094451_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1831" t="9418" r="10762"/>
          <a:stretch>
            <a:fillRect/>
          </a:stretch>
        </p:blipFill>
        <p:spPr bwMode="auto">
          <a:xfrm>
            <a:off x="1287502" y="2790705"/>
            <a:ext cx="2379584" cy="329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1-в\Desktop\фото\Рада весельчат\IMG_20200114_094501_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t="14360" r="8848"/>
          <a:stretch>
            <a:fillRect/>
          </a:stretch>
        </p:blipFill>
        <p:spPr bwMode="auto">
          <a:xfrm>
            <a:off x="5370208" y="2814720"/>
            <a:ext cx="2591409" cy="32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Сектор </a:t>
            </a:r>
            <a:r>
              <a:rPr lang="uk-UA" dirty="0" err="1" smtClean="0"/>
              <a:t>“Прес</a:t>
            </a:r>
            <a:r>
              <a:rPr lang="uk-UA" dirty="0" smtClean="0"/>
              <a:t> - </a:t>
            </a:r>
            <a:r>
              <a:rPr lang="uk-UA" dirty="0" err="1" smtClean="0"/>
              <a:t>центр”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4357718" cy="716496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           Білан </a:t>
            </a:r>
            <a:r>
              <a:rPr lang="uk-UA" dirty="0" err="1" smtClean="0"/>
              <a:t>Кіріл</a:t>
            </a:r>
            <a:r>
              <a:rPr lang="uk-UA" dirty="0" smtClean="0"/>
              <a:t> 2-А</a:t>
            </a:r>
            <a:endParaRPr lang="ru-RU" dirty="0" smtClean="0"/>
          </a:p>
          <a:p>
            <a:r>
              <a:rPr lang="uk-UA" dirty="0" smtClean="0"/>
              <a:t>    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2071678"/>
            <a:ext cx="4213255" cy="65484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uk-UA" dirty="0" smtClean="0"/>
              <a:t>                      </a:t>
            </a:r>
          </a:p>
          <a:p>
            <a:r>
              <a:rPr lang="uk-UA" dirty="0" smtClean="0"/>
              <a:t>   </a:t>
            </a:r>
            <a:r>
              <a:rPr lang="uk-UA" sz="7200" dirty="0" err="1" smtClean="0"/>
              <a:t>Маломуж-Тур</a:t>
            </a:r>
            <a:endParaRPr lang="ru-RU" sz="7200" dirty="0" smtClean="0"/>
          </a:p>
          <a:p>
            <a:r>
              <a:rPr lang="uk-UA" sz="7200" dirty="0" smtClean="0"/>
              <a:t>                            </a:t>
            </a:r>
            <a:r>
              <a:rPr lang="uk-UA" sz="7200" dirty="0" err="1" smtClean="0"/>
              <a:t>Аліка</a:t>
            </a:r>
            <a:r>
              <a:rPr lang="uk-UA" sz="7200" dirty="0" smtClean="0"/>
              <a:t> 2-А</a:t>
            </a:r>
            <a:endParaRPr lang="ru-RU" sz="7200" dirty="0" smtClean="0"/>
          </a:p>
          <a:p>
            <a:endParaRPr lang="ru-RU" dirty="0"/>
          </a:p>
        </p:txBody>
      </p:sp>
      <p:pic>
        <p:nvPicPr>
          <p:cNvPr id="7" name="Содержимое 6" descr="C:\Users\1-в\Desktop\фото\Рада весельчат\IMG_20200114_093359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5583" t="5263" r="6311"/>
          <a:stretch>
            <a:fillRect/>
          </a:stretch>
        </p:blipFill>
        <p:spPr bwMode="auto">
          <a:xfrm>
            <a:off x="1472073" y="2994720"/>
            <a:ext cx="2010441" cy="28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1-в\Desktop\фото\Рада весельчат\IMG_20200114_093418_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4513" t="2664" r="5938"/>
          <a:stretch>
            <a:fillRect/>
          </a:stretch>
        </p:blipFill>
        <p:spPr bwMode="auto">
          <a:xfrm>
            <a:off x="5651672" y="2961199"/>
            <a:ext cx="2028480" cy="295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01080" cy="57150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Схема учнівського самоврядування</a:t>
            </a:r>
            <a:endParaRPr lang="ru-RU" sz="2800" dirty="0"/>
          </a:p>
        </p:txBody>
      </p:sp>
      <p:pic>
        <p:nvPicPr>
          <p:cNvPr id="4" name="Picture 3" descr="D:\ПЕДАГОГ-ОРГАНІЗАТОР\ВЕСЕЛКОВА КРАЇНА\схема\схема джипег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8319108" cy="543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Сектор </a:t>
            </a:r>
            <a:r>
              <a:rPr lang="uk-UA" dirty="0" err="1" smtClean="0"/>
              <a:t>“Здоров</a:t>
            </a:r>
            <a:r>
              <a:rPr lang="uk-UA" dirty="0" err="1" smtClean="0">
                <a:latin typeface="Corbel"/>
              </a:rPr>
              <a:t>'</a:t>
            </a:r>
            <a:r>
              <a:rPr lang="uk-UA" dirty="0" err="1" smtClean="0"/>
              <a:t>я”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071678"/>
            <a:ext cx="4040188" cy="659352"/>
          </a:xfrm>
        </p:spPr>
        <p:txBody>
          <a:bodyPr/>
          <a:lstStyle/>
          <a:p>
            <a:pPr algn="ctr"/>
            <a:r>
              <a:rPr lang="uk-UA" dirty="0" smtClean="0"/>
              <a:t>Лазаренко Андрій 4-Б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9124" y="2071678"/>
            <a:ext cx="4400552" cy="654843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Берегуленко</a:t>
            </a:r>
            <a:r>
              <a:rPr lang="uk-UA" dirty="0" smtClean="0"/>
              <a:t> Ліза 3-А   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" name="Содержимое 6" descr="C:\Users\1-в\Desktop\фото\Рада весельчат\IMG_20200114_093802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4720" t="10596" r="10326" b="2428"/>
          <a:stretch>
            <a:fillRect/>
          </a:stretch>
        </p:blipFill>
        <p:spPr bwMode="auto">
          <a:xfrm>
            <a:off x="1349140" y="2894234"/>
            <a:ext cx="2256307" cy="308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1-в\Desktop\фото\Рада весельчат\IMG_20200114_095332_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2734" t="5521" r="11666" b="4130"/>
          <a:stretch>
            <a:fillRect/>
          </a:stretch>
        </p:blipFill>
        <p:spPr bwMode="auto">
          <a:xfrm>
            <a:off x="5486486" y="2770533"/>
            <a:ext cx="2358853" cy="33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Сектор </a:t>
            </a:r>
            <a:r>
              <a:rPr lang="uk-UA" dirty="0" err="1" smtClean="0"/>
              <a:t>“Спорт”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3116"/>
            <a:ext cx="4040188" cy="659352"/>
          </a:xfrm>
        </p:spPr>
        <p:txBody>
          <a:bodyPr/>
          <a:lstStyle/>
          <a:p>
            <a:pPr algn="ctr"/>
            <a:r>
              <a:rPr lang="uk-UA" dirty="0" err="1" smtClean="0"/>
              <a:t>Задніпряний</a:t>
            </a:r>
            <a:r>
              <a:rPr lang="uk-UA" dirty="0" smtClean="0"/>
              <a:t> </a:t>
            </a:r>
            <a:r>
              <a:rPr lang="uk-UA" dirty="0" err="1" smtClean="0"/>
              <a:t>Тімофій</a:t>
            </a:r>
            <a:r>
              <a:rPr lang="uk-UA" dirty="0" smtClean="0"/>
              <a:t>  4-В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2143116"/>
            <a:ext cx="4041775" cy="654843"/>
          </a:xfrm>
        </p:spPr>
        <p:txBody>
          <a:bodyPr/>
          <a:lstStyle/>
          <a:p>
            <a:pPr algn="ctr"/>
            <a:r>
              <a:rPr lang="uk-UA" dirty="0" err="1" smtClean="0"/>
              <a:t>Талда</a:t>
            </a:r>
            <a:r>
              <a:rPr lang="uk-UA" dirty="0" smtClean="0"/>
              <a:t> Поліна 4-В        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" name="Содержимое 6" descr="C:\Users\1-в\Desktop\фото\Рада весельчат\IMG_20200114_094139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7492" t="15022" r="12488"/>
          <a:stretch>
            <a:fillRect/>
          </a:stretch>
        </p:blipFill>
        <p:spPr bwMode="auto">
          <a:xfrm>
            <a:off x="1271647" y="2728371"/>
            <a:ext cx="2411294" cy="341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1-в\Desktop\фото\Рада весельчат\IMG_20200114_094149_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8978" t="14311" r="11167" b="10601"/>
          <a:stretch>
            <a:fillRect/>
          </a:stretch>
        </p:blipFill>
        <p:spPr bwMode="auto">
          <a:xfrm>
            <a:off x="5514197" y="2985063"/>
            <a:ext cx="2303430" cy="290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Сектор </a:t>
            </a:r>
            <a:r>
              <a:rPr lang="uk-UA" dirty="0" err="1" smtClean="0"/>
              <a:t>“Бережливі”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071678"/>
            <a:ext cx="4040188" cy="659352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dirty="0" err="1" smtClean="0"/>
              <a:t>Кірієнко</a:t>
            </a:r>
            <a:r>
              <a:rPr lang="uk-UA" dirty="0" smtClean="0"/>
              <a:t> Артем 3-Б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02225" y="2071678"/>
            <a:ext cx="3541741" cy="654843"/>
          </a:xfrm>
        </p:spPr>
        <p:txBody>
          <a:bodyPr/>
          <a:lstStyle/>
          <a:p>
            <a:r>
              <a:rPr lang="uk-UA" dirty="0" smtClean="0"/>
              <a:t>Коробко Марія 3-Б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C:\Users\1-в\Desktop\фото\IMG_20200114_104224_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t="4107" r="6302"/>
          <a:stretch>
            <a:fillRect/>
          </a:stretch>
        </p:blipFill>
        <p:spPr bwMode="auto">
          <a:xfrm>
            <a:off x="1196027" y="2686158"/>
            <a:ext cx="2562534" cy="35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1-в\Desktop\фото\IMG_20200114_10423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2649" t="6436" r="6623"/>
          <a:stretch>
            <a:fillRect/>
          </a:stretch>
        </p:blipFill>
        <p:spPr bwMode="auto">
          <a:xfrm>
            <a:off x="5361151" y="2637314"/>
            <a:ext cx="2609522" cy="360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Сектор </a:t>
            </a:r>
            <a:r>
              <a:rPr lang="uk-UA" dirty="0" err="1" smtClean="0"/>
              <a:t>“Дванадцятка</a:t>
            </a:r>
            <a:r>
              <a:rPr lang="uk-UA" dirty="0" smtClean="0"/>
              <a:t>: дисципліна і </a:t>
            </a:r>
            <a:r>
              <a:rPr lang="uk-UA" dirty="0" err="1" smtClean="0"/>
              <a:t>порядок”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3116"/>
            <a:ext cx="3829048" cy="659352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dirty="0" err="1" smtClean="0"/>
              <a:t>Балацький</a:t>
            </a:r>
            <a:r>
              <a:rPr lang="uk-UA" dirty="0" smtClean="0"/>
              <a:t> Тимур 2-В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9" y="2143116"/>
            <a:ext cx="3500462" cy="654843"/>
          </a:xfrm>
        </p:spPr>
        <p:txBody>
          <a:bodyPr>
            <a:normAutofit/>
          </a:bodyPr>
          <a:lstStyle/>
          <a:p>
            <a:r>
              <a:rPr lang="uk-UA" dirty="0" err="1" smtClean="0"/>
              <a:t>Насипайко</a:t>
            </a:r>
            <a:r>
              <a:rPr lang="uk-UA" dirty="0" smtClean="0"/>
              <a:t> Надія 2-В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C:\Users\1-в\Desktop\фото\IMG_20200114_104918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5883" r="2656"/>
          <a:stretch>
            <a:fillRect/>
          </a:stretch>
        </p:blipFill>
        <p:spPr bwMode="auto">
          <a:xfrm>
            <a:off x="1357290" y="2714620"/>
            <a:ext cx="2334091" cy="34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1-в\Desktop\фото\IMG_20200114_104928_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9941" t="10811" r="8725"/>
          <a:stretch>
            <a:fillRect/>
          </a:stretch>
        </p:blipFill>
        <p:spPr bwMode="auto">
          <a:xfrm>
            <a:off x="5429256" y="2714620"/>
            <a:ext cx="2295385" cy="33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71504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“Дванадцятка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 дисципліна і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порядок”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857364"/>
            <a:ext cx="3400420" cy="659352"/>
          </a:xfrm>
        </p:spPr>
        <p:txBody>
          <a:bodyPr/>
          <a:lstStyle/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err="1" smtClean="0"/>
              <a:t>Панасов</a:t>
            </a:r>
            <a:r>
              <a:rPr lang="uk-UA" dirty="0" smtClean="0"/>
              <a:t> Богдан 2-Б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4942" y="1857364"/>
            <a:ext cx="3000396" cy="654843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Демчук </a:t>
            </a:r>
            <a:r>
              <a:rPr lang="uk-UA" dirty="0" smtClean="0"/>
              <a:t>Настя 2-Б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C:\Users\1-в\Desktop\фото\Рада весельчат\IMG_20200115_101701_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t="2809" r="14100"/>
          <a:stretch>
            <a:fillRect/>
          </a:stretch>
        </p:blipFill>
        <p:spPr bwMode="auto">
          <a:xfrm>
            <a:off x="1207715" y="2514600"/>
            <a:ext cx="2539158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1-в\Desktop\фото\Рада весельчат\IMG_20200115_101717_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280" y="2528007"/>
            <a:ext cx="2851265" cy="38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Шкільна газета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“Веселкові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новини”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34" name="Picture 62" descr="IMG_20200117_082300"/>
          <p:cNvPicPr>
            <a:picLocks noChangeAspect="1" noChangeArrowheads="1"/>
          </p:cNvPicPr>
          <p:nvPr/>
        </p:nvPicPr>
        <p:blipFill>
          <a:blip r:embed="rId2" cstate="print"/>
          <a:srcRect l="5167" t="5336" r="7559"/>
          <a:stretch>
            <a:fillRect/>
          </a:stretch>
        </p:blipFill>
        <p:spPr bwMode="auto">
          <a:xfrm>
            <a:off x="142844" y="1357298"/>
            <a:ext cx="2338388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5" name="Picture 63" descr="IMG_20200117_082400_1"/>
          <p:cNvPicPr>
            <a:picLocks noChangeAspect="1" noChangeArrowheads="1"/>
          </p:cNvPicPr>
          <p:nvPr/>
        </p:nvPicPr>
        <p:blipFill>
          <a:blip r:embed="rId3" cstate="print"/>
          <a:srcRect l="2725" t="2455" r="5728"/>
          <a:stretch>
            <a:fillRect/>
          </a:stretch>
        </p:blipFill>
        <p:spPr bwMode="auto">
          <a:xfrm>
            <a:off x="2500298" y="3286124"/>
            <a:ext cx="2247183" cy="319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6" name="Picture 64" descr="IMG_20200117_082426_1"/>
          <p:cNvPicPr>
            <a:picLocks noChangeAspect="1" noChangeArrowheads="1"/>
          </p:cNvPicPr>
          <p:nvPr/>
        </p:nvPicPr>
        <p:blipFill>
          <a:blip r:embed="rId4" cstate="print"/>
          <a:srcRect l="4494" r="2574"/>
          <a:stretch>
            <a:fillRect/>
          </a:stretch>
        </p:blipFill>
        <p:spPr bwMode="auto">
          <a:xfrm>
            <a:off x="4714876" y="1428736"/>
            <a:ext cx="2288574" cy="328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7" name="Picture 65" descr="IMG_20200117_082334_1"/>
          <p:cNvPicPr>
            <a:picLocks noChangeAspect="1" noChangeArrowheads="1"/>
          </p:cNvPicPr>
          <p:nvPr/>
        </p:nvPicPr>
        <p:blipFill>
          <a:blip r:embed="rId5" cstate="print"/>
          <a:srcRect l="2307" t="3098" r="7762"/>
          <a:stretch>
            <a:fillRect/>
          </a:stretch>
        </p:blipFill>
        <p:spPr bwMode="auto">
          <a:xfrm>
            <a:off x="6715140" y="3297374"/>
            <a:ext cx="2214578" cy="311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 виховної роботи </a:t>
            </a:r>
            <a:b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школи –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місячники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“Подорожі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Веселковою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країною”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КАРТА ПОДОРОЖІ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03353000246075690cda8eb33bf31c352673c9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1542035" cy="1526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ПЕДАГОГ-ОРГАНІЗАТОР\ВЕСЕЛКОВА КРАЇНА\стенд веселкової країни\3697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071546"/>
            <a:ext cx="12193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ПЕДАГОГ-ОРГАНІЗАТОР\ВЕСЕЛКОВА КРАЇНА\стенд веселкової країни\6ggNEh_ge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285860"/>
            <a:ext cx="1875248" cy="15001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D:\ПЕДАГОГ-ОРГАНІЗАТОР\ВЕСЕЛКОВА КРАЇНА\стенд веселкової країни\castel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4071" y="1142984"/>
            <a:ext cx="123825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ПЕДАГОГ-ОРГАНІЗАТОР\ВЕСЕЛКОВА КРАЇНА\стенд веселкової країни\1287230859_kuznec-schast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214554"/>
            <a:ext cx="1357322" cy="1775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D:\ПЕДАГОГ-ОРГАНІЗАТОР\ВЕСЕЛКОВА КРАЇНА\стенд веселкової країни\a829eadc0f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857760"/>
            <a:ext cx="1501360" cy="1154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D:\ПЕДАГОГ-ОРГАНІЗАТОР\ВЕСЕЛКОВА КРАЇНА\стенд веселкової країни\rose-gard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572008"/>
            <a:ext cx="1992224" cy="1526044"/>
          </a:xfrm>
          <a:prstGeom prst="foldedCorner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D:\ПЕДАГОГ-ОРГАНІЗАТОР\ВЕСЕЛКОВА КРАЇНА\стенд веселкової країни\674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857628"/>
            <a:ext cx="1428760" cy="207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D:\ПЕДАГОГ-ОРГАНІЗАТОР\ВЕСЕЛКОВА КРАЇНА\стенд веселкової країни\kurgan-slav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500570"/>
            <a:ext cx="2000264" cy="15001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214282" y="2357430"/>
            <a:ext cx="1643074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1100" dirty="0" smtClean="0"/>
              <a:t>Природниче виховання</a:t>
            </a:r>
          </a:p>
          <a:p>
            <a:pPr algn="ctr"/>
            <a:r>
              <a:rPr lang="uk-UA" sz="1100" dirty="0" err="1" smtClean="0"/>
              <a:t>“Галявина</a:t>
            </a:r>
            <a:r>
              <a:rPr lang="uk-UA" sz="1100" dirty="0" smtClean="0"/>
              <a:t> живого і </a:t>
            </a:r>
            <a:r>
              <a:rPr lang="uk-UA" sz="1100" dirty="0" err="1" smtClean="0"/>
              <a:t>чудесного”</a:t>
            </a:r>
            <a:endParaRPr lang="uk-UA" sz="1100" dirty="0" smtClean="0"/>
          </a:p>
          <a:p>
            <a:pPr algn="ctr"/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0" y="2714620"/>
            <a:ext cx="1571636" cy="642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1200" dirty="0" smtClean="0"/>
              <a:t>Розумове виховання</a:t>
            </a:r>
          </a:p>
          <a:p>
            <a:pPr algn="ctr"/>
            <a:r>
              <a:rPr lang="uk-UA" sz="1200" dirty="0" err="1" smtClean="0"/>
              <a:t>“Ріка</a:t>
            </a:r>
            <a:r>
              <a:rPr lang="uk-UA" sz="1200" dirty="0" smtClean="0"/>
              <a:t> </a:t>
            </a:r>
            <a:r>
              <a:rPr lang="uk-UA" sz="1200" dirty="0" err="1" smtClean="0"/>
              <a:t>знань”</a:t>
            </a:r>
            <a:endParaRPr lang="ru-RU" sz="1200" dirty="0" smtClean="0"/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7620" y="2857496"/>
            <a:ext cx="1500198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Національне виховання</a:t>
            </a:r>
          </a:p>
          <a:p>
            <a:pPr algn="ctr"/>
            <a:r>
              <a:rPr lang="uk-UA" sz="1100" dirty="0" err="1" smtClean="0"/>
              <a:t>“Джерело</a:t>
            </a:r>
            <a:r>
              <a:rPr lang="uk-UA" sz="1100" dirty="0" smtClean="0"/>
              <a:t> народної </a:t>
            </a:r>
            <a:r>
              <a:rPr lang="uk-UA" sz="1100" dirty="0" err="1" smtClean="0"/>
              <a:t>мудрості”</a:t>
            </a:r>
            <a:endParaRPr lang="ru-RU" sz="11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72132" y="2928934"/>
            <a:ext cx="1500198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Морально-правове виховання</a:t>
            </a:r>
          </a:p>
          <a:p>
            <a:pPr algn="ctr"/>
            <a:r>
              <a:rPr lang="uk-UA" sz="1100" dirty="0" err="1" smtClean="0"/>
              <a:t>“Царство</a:t>
            </a:r>
            <a:r>
              <a:rPr lang="uk-UA" sz="1100" dirty="0" smtClean="0"/>
              <a:t> законів і </a:t>
            </a:r>
            <a:r>
              <a:rPr lang="uk-UA" sz="1100" dirty="0" err="1" smtClean="0"/>
              <a:t>прав”</a:t>
            </a:r>
            <a:endParaRPr lang="ru-RU" sz="11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58082" y="4000504"/>
            <a:ext cx="1571636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Трудове виховання </a:t>
            </a:r>
          </a:p>
          <a:p>
            <a:pPr algn="ctr"/>
            <a:r>
              <a:rPr lang="uk-UA" sz="1100" dirty="0" err="1" smtClean="0"/>
              <a:t>“Містечко</a:t>
            </a:r>
            <a:r>
              <a:rPr lang="uk-UA" sz="1100" dirty="0" smtClean="0"/>
              <a:t> </a:t>
            </a:r>
            <a:r>
              <a:rPr lang="uk-UA" sz="1100" dirty="0" err="1" smtClean="0"/>
              <a:t>майстрів”</a:t>
            </a:r>
            <a:endParaRPr lang="ru-RU" sz="11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00958" y="5929330"/>
            <a:ext cx="1357322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Естетичне виховання</a:t>
            </a:r>
          </a:p>
          <a:p>
            <a:pPr algn="ctr"/>
            <a:r>
              <a:rPr lang="uk-UA" sz="1100" dirty="0" err="1" smtClean="0"/>
              <a:t>“Озеро</a:t>
            </a:r>
            <a:r>
              <a:rPr lang="uk-UA" sz="1100" dirty="0" smtClean="0"/>
              <a:t> </a:t>
            </a:r>
            <a:r>
              <a:rPr lang="uk-UA" sz="1100" dirty="0" err="1" smtClean="0"/>
              <a:t>прекрасного”</a:t>
            </a:r>
            <a:r>
              <a:rPr lang="uk-UA" sz="1100" dirty="0" smtClean="0"/>
              <a:t> </a:t>
            </a:r>
            <a:endParaRPr lang="ru-RU" sz="11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14942" y="5929330"/>
            <a:ext cx="1357322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dirty="0" err="1" smtClean="0"/>
              <a:t>Валеологічне</a:t>
            </a:r>
            <a:r>
              <a:rPr lang="uk-UA" sz="1100" dirty="0" smtClean="0"/>
              <a:t> виховання</a:t>
            </a:r>
          </a:p>
          <a:p>
            <a:pPr algn="ctr"/>
            <a:r>
              <a:rPr lang="uk-UA" sz="1100" dirty="0" err="1" smtClean="0"/>
              <a:t>“”Острів</a:t>
            </a:r>
            <a:r>
              <a:rPr lang="uk-UA" sz="1100" dirty="0" smtClean="0"/>
              <a:t> </a:t>
            </a:r>
            <a:r>
              <a:rPr lang="uk-UA" sz="1100" dirty="0" err="1" smtClean="0"/>
              <a:t>здоров</a:t>
            </a:r>
            <a:r>
              <a:rPr lang="uk-UA" sz="1100" dirty="0" err="1" smtClean="0">
                <a:latin typeface="Corbel"/>
              </a:rPr>
              <a:t>’я</a:t>
            </a:r>
            <a:r>
              <a:rPr lang="uk-UA" sz="1100" dirty="0" err="1" smtClean="0"/>
              <a:t>””</a:t>
            </a:r>
            <a:endParaRPr lang="ru-RU" sz="11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3174" y="6072206"/>
            <a:ext cx="2071702" cy="57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Екологічне виховання</a:t>
            </a:r>
          </a:p>
          <a:p>
            <a:pPr algn="ctr"/>
            <a:r>
              <a:rPr lang="uk-UA" sz="1100" dirty="0" err="1" smtClean="0"/>
              <a:t>“Сад</a:t>
            </a:r>
            <a:r>
              <a:rPr lang="uk-UA" sz="1100" dirty="0" smtClean="0"/>
              <a:t> </a:t>
            </a:r>
            <a:r>
              <a:rPr lang="uk-UA" sz="1100" dirty="0" err="1" smtClean="0"/>
              <a:t>надії”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6072206"/>
            <a:ext cx="1857388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Патріотичне виховання</a:t>
            </a:r>
          </a:p>
          <a:p>
            <a:pPr algn="ctr"/>
            <a:r>
              <a:rPr lang="uk-UA" sz="1100" dirty="0" err="1" smtClean="0"/>
              <a:t>“Курган</a:t>
            </a:r>
            <a:r>
              <a:rPr lang="uk-UA" sz="1100" dirty="0" smtClean="0"/>
              <a:t> </a:t>
            </a:r>
            <a:r>
              <a:rPr lang="uk-UA" sz="1100" dirty="0" err="1" smtClean="0"/>
              <a:t>слави”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3343275" y="1135063"/>
            <a:ext cx="581025" cy="598487"/>
          </a:xfrm>
          <a:custGeom>
            <a:avLst/>
            <a:gdLst>
              <a:gd name="connsiteX0" fmla="*/ 0 w 581025"/>
              <a:gd name="connsiteY0" fmla="*/ 598487 h 598487"/>
              <a:gd name="connsiteX1" fmla="*/ 361950 w 581025"/>
              <a:gd name="connsiteY1" fmla="*/ 36512 h 598487"/>
              <a:gd name="connsiteX2" fmla="*/ 581025 w 581025"/>
              <a:gd name="connsiteY2" fmla="*/ 379412 h 598487"/>
              <a:gd name="connsiteX3" fmla="*/ 581025 w 581025"/>
              <a:gd name="connsiteY3" fmla="*/ 379412 h 5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025" h="598487">
                <a:moveTo>
                  <a:pt x="0" y="598487"/>
                </a:moveTo>
                <a:cubicBezTo>
                  <a:pt x="132556" y="335755"/>
                  <a:pt x="265113" y="73024"/>
                  <a:pt x="361950" y="36512"/>
                </a:cubicBezTo>
                <a:cubicBezTo>
                  <a:pt x="458787" y="0"/>
                  <a:pt x="581025" y="379412"/>
                  <a:pt x="581025" y="379412"/>
                </a:cubicBezTo>
                <a:lnTo>
                  <a:pt x="581025" y="37941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476875" y="1019174"/>
            <a:ext cx="952513" cy="480999"/>
          </a:xfrm>
          <a:custGeom>
            <a:avLst/>
            <a:gdLst>
              <a:gd name="connsiteX0" fmla="*/ 0 w 942975"/>
              <a:gd name="connsiteY0" fmla="*/ 438150 h 438150"/>
              <a:gd name="connsiteX1" fmla="*/ 371475 w 942975"/>
              <a:gd name="connsiteY1" fmla="*/ 0 h 438150"/>
              <a:gd name="connsiteX2" fmla="*/ 942975 w 942975"/>
              <a:gd name="connsiteY2" fmla="*/ 161925 h 438150"/>
              <a:gd name="connsiteX3" fmla="*/ 942975 w 942975"/>
              <a:gd name="connsiteY3" fmla="*/ 16192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975" h="438150">
                <a:moveTo>
                  <a:pt x="0" y="438150"/>
                </a:moveTo>
                <a:cubicBezTo>
                  <a:pt x="107156" y="242093"/>
                  <a:pt x="214313" y="46037"/>
                  <a:pt x="371475" y="0"/>
                </a:cubicBezTo>
                <a:lnTo>
                  <a:pt x="942975" y="161925"/>
                </a:lnTo>
                <a:lnTo>
                  <a:pt x="942975" y="161925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5500694" y="1357298"/>
            <a:ext cx="3071834" cy="164307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>
            <a:off x="7500958" y="4572008"/>
            <a:ext cx="1071570" cy="5715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591300" y="5911850"/>
            <a:ext cx="923925" cy="719138"/>
          </a:xfrm>
          <a:custGeom>
            <a:avLst/>
            <a:gdLst>
              <a:gd name="connsiteX0" fmla="*/ 923925 w 923925"/>
              <a:gd name="connsiteY0" fmla="*/ 412750 h 719138"/>
              <a:gd name="connsiteX1" fmla="*/ 609600 w 923925"/>
              <a:gd name="connsiteY1" fmla="*/ 41275 h 719138"/>
              <a:gd name="connsiteX2" fmla="*/ 438150 w 923925"/>
              <a:gd name="connsiteY2" fmla="*/ 660400 h 719138"/>
              <a:gd name="connsiteX3" fmla="*/ 0 w 923925"/>
              <a:gd name="connsiteY3" fmla="*/ 393700 h 719138"/>
              <a:gd name="connsiteX4" fmla="*/ 0 w 923925"/>
              <a:gd name="connsiteY4" fmla="*/ 39370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5" h="719138">
                <a:moveTo>
                  <a:pt x="923925" y="412750"/>
                </a:moveTo>
                <a:cubicBezTo>
                  <a:pt x="807244" y="206375"/>
                  <a:pt x="690563" y="0"/>
                  <a:pt x="609600" y="41275"/>
                </a:cubicBezTo>
                <a:cubicBezTo>
                  <a:pt x="528637" y="82550"/>
                  <a:pt x="539750" y="601663"/>
                  <a:pt x="438150" y="660400"/>
                </a:cubicBezTo>
                <a:cubicBezTo>
                  <a:pt x="336550" y="719138"/>
                  <a:pt x="0" y="393700"/>
                  <a:pt x="0" y="393700"/>
                </a:cubicBezTo>
                <a:lnTo>
                  <a:pt x="0" y="39370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714876" y="6143644"/>
            <a:ext cx="504824" cy="200006"/>
          </a:xfrm>
          <a:custGeom>
            <a:avLst/>
            <a:gdLst>
              <a:gd name="connsiteX0" fmla="*/ 582612 w 582612"/>
              <a:gd name="connsiteY0" fmla="*/ 241300 h 241300"/>
              <a:gd name="connsiteX1" fmla="*/ 77787 w 582612"/>
              <a:gd name="connsiteY1" fmla="*/ 31750 h 241300"/>
              <a:gd name="connsiteX2" fmla="*/ 115887 w 582612"/>
              <a:gd name="connsiteY2" fmla="*/ 508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612" h="241300">
                <a:moveTo>
                  <a:pt x="582612" y="241300"/>
                </a:moveTo>
                <a:lnTo>
                  <a:pt x="77787" y="31750"/>
                </a:lnTo>
                <a:cubicBezTo>
                  <a:pt x="0" y="0"/>
                  <a:pt x="57943" y="25400"/>
                  <a:pt x="115887" y="508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rot="16200000" flipV="1">
            <a:off x="2214546" y="5500702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643042" y="1571612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3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uk-UA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СТАТУТ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учнівського самоврядування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«Веселкова країна» ЗОШ I ст. № 37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Кіровоградської міської ради Кіровоградської області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Емб2ема"/>
          <p:cNvPicPr>
            <a:picLocks noChangeAspect="1" noChangeArrowheads="1"/>
          </p:cNvPicPr>
          <p:nvPr/>
        </p:nvPicPr>
        <p:blipFill>
          <a:blip r:embed="rId2" cstate="print"/>
          <a:srcRect l="38507" t="17107" r="30782" b="42986"/>
          <a:stretch>
            <a:fillRect/>
          </a:stretch>
        </p:blipFill>
        <p:spPr bwMode="auto">
          <a:xfrm>
            <a:off x="500034" y="785794"/>
            <a:ext cx="2376487" cy="231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РОЗДІЛ </a:t>
            </a:r>
            <a:r>
              <a:rPr lang="en-US" b="1" dirty="0" smtClean="0"/>
              <a:t>1</a:t>
            </a:r>
            <a:r>
              <a:rPr lang="uk-UA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b="1" u="sng" dirty="0" smtClean="0"/>
              <a:t>ЗАГАЛЬНІ ЗАСАДИ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Об’єднання учнівського самоврядування „ Веселкова країна ” створене на добровільних засадах самодіяльним об’єднанням дітей.</a:t>
            </a:r>
            <a:endParaRPr lang="ru-RU" dirty="0" smtClean="0"/>
          </a:p>
          <a:p>
            <a:r>
              <a:rPr lang="uk-UA" dirty="0" smtClean="0"/>
              <a:t>У своїй діяльності об’єднання керується даним Статутом.</a:t>
            </a:r>
            <a:endParaRPr lang="ru-RU" dirty="0" smtClean="0"/>
          </a:p>
          <a:p>
            <a:r>
              <a:rPr lang="uk-UA" dirty="0" smtClean="0"/>
              <a:t>Найвищим органом влади учнівського самоврядування є загальношкільна конференція, яка проводиться раз на рік. </a:t>
            </a:r>
            <a:endParaRPr lang="ru-RU" dirty="0" smtClean="0"/>
          </a:p>
          <a:p>
            <a:r>
              <a:rPr lang="uk-UA" dirty="0" smtClean="0"/>
              <a:t>       Учнівське самоврядування має двоступеневу  структуру: загальношкільну і класну, з чітким взаємозв’язком органів учнівського самоврядування класів із загальношкільними, тобто перші підпорядковуються останнім, а </a:t>
            </a:r>
            <a:r>
              <a:rPr lang="uk-UA" dirty="0" err="1" smtClean="0"/>
              <a:t>педколектив</a:t>
            </a:r>
            <a:r>
              <a:rPr lang="uk-UA" dirty="0" smtClean="0"/>
              <a:t> школи здійснює консультативне педагогічне керівництво органами учнівського самоврядування обох рівнів.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77500" lnSpcReduction="20000"/>
          </a:bodyPr>
          <a:lstStyle/>
          <a:p>
            <a:pPr marL="273050" indent="-3175">
              <a:buNone/>
            </a:pPr>
            <a:r>
              <a:rPr lang="uk-UA" b="1" dirty="0" smtClean="0"/>
              <a:t>РОЗДІЛ 2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РАДА ВЕСЕЛЬЧАТ</a:t>
            </a:r>
            <a:endParaRPr lang="ru-RU" dirty="0" smtClean="0"/>
          </a:p>
          <a:p>
            <a:endParaRPr lang="ru-RU" dirty="0" smtClean="0"/>
          </a:p>
          <a:p>
            <a:r>
              <a:rPr lang="uk-UA" b="1" dirty="0" smtClean="0"/>
              <a:t>Рада </a:t>
            </a:r>
            <a:r>
              <a:rPr lang="uk-UA" b="1" dirty="0" err="1" smtClean="0"/>
              <a:t>Весельчат</a:t>
            </a:r>
            <a:r>
              <a:rPr lang="uk-UA" dirty="0" smtClean="0"/>
              <a:t> – найвищий виконавчий орган учнівського самоврядування «Веселкова країна», робота якого спрямована на розвиток учнівської ініціативи, дисципліни  та особливостей у відповідності до задоволення своїх потреб та інтересів.</a:t>
            </a:r>
            <a:endParaRPr lang="ru-RU" dirty="0" smtClean="0"/>
          </a:p>
          <a:p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РОЗДІЛ 2.1	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СТРУКТУРА РАДИ ВЕСЕЛЬЧАТ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dirty="0" smtClean="0"/>
              <a:t>Рада </a:t>
            </a:r>
            <a:r>
              <a:rPr lang="uk-UA" b="1" dirty="0" err="1" smtClean="0"/>
              <a:t>Весельчат</a:t>
            </a:r>
            <a:r>
              <a:rPr lang="uk-UA" u="sng" dirty="0" smtClean="0"/>
              <a:t> </a:t>
            </a:r>
            <a:r>
              <a:rPr lang="uk-UA" dirty="0" smtClean="0"/>
              <a:t>складається з 16 членів (Голова + заступник, та по двоє членів ради на кожний загальношкільний керівний сектор).</a:t>
            </a:r>
            <a:endParaRPr lang="ru-RU" dirty="0" smtClean="0"/>
          </a:p>
          <a:p>
            <a:r>
              <a:rPr lang="uk-UA" dirty="0" smtClean="0"/>
              <a:t>З учнів обирається голова і заступник, члени секторів. Вибори проводяться на організаційному засіданні відкритим голосуванням. Кандидат вважається обраним на посаду, якщо за нього проголосувало більшість голосів.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r>
              <a:rPr lang="uk-UA" b="1" dirty="0" smtClean="0"/>
              <a:t>Рада </a:t>
            </a:r>
            <a:r>
              <a:rPr lang="uk-UA" b="1" dirty="0" err="1" smtClean="0"/>
              <a:t>Весельчат</a:t>
            </a:r>
            <a:r>
              <a:rPr lang="uk-UA" b="1" dirty="0" smtClean="0"/>
              <a:t> </a:t>
            </a:r>
            <a:r>
              <a:rPr lang="uk-UA" dirty="0" smtClean="0"/>
              <a:t> включає в себе такі сектори :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lvl="1"/>
            <a:r>
              <a:rPr lang="uk-UA" dirty="0" smtClean="0"/>
              <a:t>«</a:t>
            </a:r>
            <a:r>
              <a:rPr lang="uk-UA" dirty="0" err="1" smtClean="0"/>
              <a:t>Помагайки</a:t>
            </a:r>
            <a:r>
              <a:rPr lang="uk-UA" dirty="0" smtClean="0"/>
              <a:t>»: трудовий десант;</a:t>
            </a:r>
            <a:endParaRPr lang="ru-RU" dirty="0" smtClean="0"/>
          </a:p>
          <a:p>
            <a:pPr lvl="1"/>
            <a:r>
              <a:rPr lang="uk-UA" dirty="0" smtClean="0"/>
              <a:t>«Прес-центр»: випуск газети; інформаційний випуск;</a:t>
            </a:r>
            <a:endParaRPr lang="ru-RU" dirty="0" smtClean="0"/>
          </a:p>
          <a:p>
            <a:pPr lvl="1"/>
            <a:r>
              <a:rPr lang="uk-UA" dirty="0" smtClean="0"/>
              <a:t>«</a:t>
            </a:r>
            <a:r>
              <a:rPr lang="uk-UA" dirty="0" err="1" smtClean="0"/>
              <a:t>Дванадцятка</a:t>
            </a:r>
            <a:r>
              <a:rPr lang="uk-UA" dirty="0" smtClean="0"/>
              <a:t>»: дисципліни і порядку;</a:t>
            </a:r>
            <a:endParaRPr lang="ru-RU" dirty="0" smtClean="0"/>
          </a:p>
          <a:p>
            <a:pPr lvl="1"/>
            <a:r>
              <a:rPr lang="uk-UA" dirty="0" smtClean="0"/>
              <a:t>«Сюрприз»: культмасовий сектор;</a:t>
            </a:r>
            <a:endParaRPr lang="ru-RU" dirty="0" smtClean="0"/>
          </a:p>
          <a:p>
            <a:pPr lvl="1"/>
            <a:r>
              <a:rPr lang="uk-UA" dirty="0" smtClean="0"/>
              <a:t>«Здоров'я»: </a:t>
            </a:r>
            <a:r>
              <a:rPr lang="uk-UA" dirty="0" err="1" smtClean="0"/>
              <a:t>санпост</a:t>
            </a:r>
            <a:r>
              <a:rPr lang="uk-UA" dirty="0" smtClean="0"/>
              <a:t>;</a:t>
            </a:r>
            <a:endParaRPr lang="ru-RU" dirty="0" smtClean="0"/>
          </a:p>
          <a:p>
            <a:pPr lvl="1"/>
            <a:r>
              <a:rPr lang="uk-UA" dirty="0" smtClean="0"/>
              <a:t>«Спорт»: спортивний сектор;</a:t>
            </a:r>
            <a:endParaRPr lang="ru-RU" dirty="0" smtClean="0"/>
          </a:p>
          <a:p>
            <a:pPr lvl="1"/>
            <a:r>
              <a:rPr lang="uk-UA" dirty="0" smtClean="0"/>
              <a:t>«Бережливі»: пост бережливих.</a:t>
            </a:r>
            <a:endParaRPr lang="ru-RU" dirty="0" smtClean="0"/>
          </a:p>
          <a:p>
            <a:pPr lvl="1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 marL="273050" indent="-3175">
              <a:buNone/>
            </a:pPr>
            <a:endParaRPr lang="uk-UA" b="1" u="sng" dirty="0" smtClean="0"/>
          </a:p>
          <a:p>
            <a:pPr marL="273050" indent="-3175">
              <a:buNone/>
            </a:pPr>
            <a:r>
              <a:rPr lang="uk-UA" b="1" u="sng" dirty="0" smtClean="0"/>
              <a:t>РОЗДІЛ 2.2</a:t>
            </a:r>
            <a:endParaRPr lang="ru-RU" dirty="0" smtClean="0"/>
          </a:p>
          <a:p>
            <a:pPr marL="273050" indent="-3175">
              <a:buNone/>
            </a:pPr>
            <a:r>
              <a:rPr lang="uk-UA" b="1" u="sng" dirty="0" smtClean="0"/>
              <a:t>ПОВНОВАЖЕННЯ ЧЛЕНІВ</a:t>
            </a:r>
            <a:r>
              <a:rPr lang="uk-UA" b="1" dirty="0" smtClean="0"/>
              <a:t> РАДИ ВЕСЕЛЬЧАТ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dirty="0" smtClean="0"/>
              <a:t>Голова здійснює загальний контроль за виконавською дисципліною, координує роботу центрів, проводить засідання </a:t>
            </a:r>
            <a:r>
              <a:rPr lang="uk-UA" b="1" dirty="0" smtClean="0"/>
              <a:t>Ради </a:t>
            </a:r>
            <a:r>
              <a:rPr lang="uk-UA" b="1" dirty="0" err="1" smtClean="0"/>
              <a:t>Весельчат</a:t>
            </a:r>
            <a:r>
              <a:rPr lang="uk-UA" b="1" dirty="0" smtClean="0"/>
              <a:t>.</a:t>
            </a:r>
            <a:endParaRPr lang="ru-RU" dirty="0" smtClean="0"/>
          </a:p>
          <a:p>
            <a:r>
              <a:rPr lang="uk-UA" dirty="0" smtClean="0"/>
              <a:t>Заступник голови ради здійснює роботу по активізації діяльності центрів, контролює виконання  рішень засідань ради. У разі відсутності голови виконує його обов’язки.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1067</Words>
  <Application>Microsoft Office PowerPoint</Application>
  <PresentationFormat>Экран (4:3)</PresentationFormat>
  <Paragraphs>236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Слайд 2</vt:lpstr>
      <vt:lpstr>Схема учнівського самоврядування</vt:lpstr>
      <vt:lpstr>    Основа виховної роботи   школи – місячники “Подорожі Веселковою країною” КАРТА ПОДОРОЖІ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РАДА ВЕСЕЛЬЧАТ</vt:lpstr>
      <vt:lpstr>Слайд 20</vt:lpstr>
      <vt:lpstr>Обов’язки членів  РАДИ ВЕСЕЛЬЧАТ</vt:lpstr>
      <vt:lpstr>Основні заповіді  в діяльності РАДИ ВЕСЕЛЬЧАТ</vt:lpstr>
      <vt:lpstr> Кодекс учня ЗОШ І ступеня № 37 Кіровоградської міської ради Кіровоградської області </vt:lpstr>
      <vt:lpstr>Що можна … </vt:lpstr>
      <vt:lpstr>Що   не  можна … </vt:lpstr>
      <vt:lpstr>       Голова РАДИ ВЕСЕЛЬЧАТ Блищик Аня 4-Б </vt:lpstr>
      <vt:lpstr>    Заступник голови РАДИ ВЕСЕЛЬЧАТ Доній Володимир 3-А </vt:lpstr>
      <vt:lpstr>Сектор “Помагайки”</vt:lpstr>
      <vt:lpstr>Сектор “Прес - центр”</vt:lpstr>
      <vt:lpstr>Сектор “Здоров'я”</vt:lpstr>
      <vt:lpstr>Сектор “Спорт”</vt:lpstr>
      <vt:lpstr>Сектор “Бережливі”</vt:lpstr>
      <vt:lpstr>Сектор “Дванадцятка: дисципліна і порядок”</vt:lpstr>
      <vt:lpstr>Сектор “Дванадцятка: дисципліна і порядок”</vt:lpstr>
      <vt:lpstr>Шкільна газета “Веселкові новини”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учнівської самоврядівної організації</dc:title>
  <dc:creator>Lenovo</dc:creator>
  <cp:lastModifiedBy>Коростій</cp:lastModifiedBy>
  <cp:revision>48</cp:revision>
  <dcterms:created xsi:type="dcterms:W3CDTF">2012-09-25T11:59:56Z</dcterms:created>
  <dcterms:modified xsi:type="dcterms:W3CDTF">2020-01-17T06:36:14Z</dcterms:modified>
</cp:coreProperties>
</file>