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4" r:id="rId3"/>
    <p:sldId id="257" r:id="rId4"/>
    <p:sldId id="261" r:id="rId5"/>
    <p:sldId id="262" r:id="rId6"/>
    <p:sldId id="263" r:id="rId7"/>
    <p:sldId id="265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7" autoAdjust="0"/>
    <p:restoredTop sz="94652" autoAdjust="0"/>
  </p:normalViewPr>
  <p:slideViewPr>
    <p:cSldViewPr>
      <p:cViewPr>
        <p:scale>
          <a:sx n="80" d="100"/>
          <a:sy n="80" d="100"/>
        </p:scale>
        <p:origin x="-130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3582-B747-4E18-8FCD-6FEA4B06C214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C79-03BD-40AD-8479-2DB024771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3582-B747-4E18-8FCD-6FEA4B06C214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C79-03BD-40AD-8479-2DB024771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3582-B747-4E18-8FCD-6FEA4B06C214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C79-03BD-40AD-8479-2DB02477103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3582-B747-4E18-8FCD-6FEA4B06C214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C79-03BD-40AD-8479-2DB02477103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3582-B747-4E18-8FCD-6FEA4B06C214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C79-03BD-40AD-8479-2DB024771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3582-B747-4E18-8FCD-6FEA4B06C214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C79-03BD-40AD-8479-2DB0247710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3582-B747-4E18-8FCD-6FEA4B06C214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C79-03BD-40AD-8479-2DB024771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3582-B747-4E18-8FCD-6FEA4B06C214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C79-03BD-40AD-8479-2DB024771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3582-B747-4E18-8FCD-6FEA4B06C214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C79-03BD-40AD-8479-2DB024771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3582-B747-4E18-8FCD-6FEA4B06C214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C79-03BD-40AD-8479-2DB02477103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3582-B747-4E18-8FCD-6FEA4B06C214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C79-03BD-40AD-8479-2DB02477103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1BC3582-B747-4E18-8FCD-6FEA4B06C214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56EFC79-03BD-40AD-8479-2DB02477103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149080"/>
            <a:ext cx="6584776" cy="2016224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Презентацію підготувала завідувач бібліотекою ЗОШ І ст.№37 </a:t>
            </a:r>
          </a:p>
          <a:p>
            <a:r>
              <a:rPr lang="uk-UA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Кіровоградської міської ради</a:t>
            </a:r>
          </a:p>
          <a:p>
            <a:r>
              <a:rPr lang="uk-UA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Кіровоградської області</a:t>
            </a:r>
          </a:p>
          <a:p>
            <a:r>
              <a:rPr lang="uk-UA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Іщенко Тетяна Леонідівна</a:t>
            </a:r>
            <a:endParaRPr lang="ru-RU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44829" y="632271"/>
            <a:ext cx="8431627" cy="269258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0070C0"/>
                </a:solidFill>
              </a:rPr>
              <a:t>Використання ІКТ технологій у роботі шкільної бібліотеки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099" name="Picture 3" descr="C:\Users\ТАНЯ\Desktop\гловальные-читатели-23567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00" y="4435880"/>
            <a:ext cx="1449100" cy="203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ТАНЯ\Desktop\1409732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02" y="4590024"/>
            <a:ext cx="1616462" cy="186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022" y="436878"/>
            <a:ext cx="7931224" cy="767556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</a:rPr>
              <a:t>Проблема, над якою працює </a:t>
            </a:r>
            <a:br>
              <a:rPr lang="uk-UA" sz="3200" b="1" i="1" dirty="0" smtClean="0">
                <a:solidFill>
                  <a:srgbClr val="FF0000"/>
                </a:solidFill>
              </a:rPr>
            </a:br>
            <a:r>
              <a:rPr lang="uk-UA" sz="3200" b="1" i="1" dirty="0" smtClean="0">
                <a:solidFill>
                  <a:srgbClr val="FF0000"/>
                </a:solidFill>
              </a:rPr>
              <a:t>завідувач бібліотекою: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F:\ФОТО\20141024_120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46" y="2946721"/>
            <a:ext cx="1730142" cy="116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0732" y="174639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u="sng" dirty="0" smtClean="0">
                <a:solidFill>
                  <a:srgbClr val="002060"/>
                </a:solidFill>
                <a:latin typeface="Impact" panose="020B0806030902050204" pitchFamily="34" charset="0"/>
              </a:rPr>
              <a:t>«Удосконалення </a:t>
            </a:r>
            <a:r>
              <a:rPr lang="uk-UA" sz="2400" u="sng" dirty="0">
                <a:solidFill>
                  <a:srgbClr val="002060"/>
                </a:solidFill>
                <a:latin typeface="Impact" panose="020B0806030902050204" pitchFamily="34" charset="0"/>
              </a:rPr>
              <a:t>якості та ефективності бібліотечного уроку шляхом підвищення медіа та інформаційної грамотності шкільного </a:t>
            </a:r>
            <a:r>
              <a:rPr lang="uk-UA" sz="2400" u="sng" dirty="0" smtClean="0">
                <a:solidFill>
                  <a:srgbClr val="002060"/>
                </a:solidFill>
                <a:latin typeface="Impact" panose="020B0806030902050204" pitchFamily="34" charset="0"/>
              </a:rPr>
              <a:t>бібліотекаря».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409544" y="1353012"/>
            <a:ext cx="322360" cy="48240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 descr="C:\Users\ТАНЯ\Desktop\1409732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6" y="182918"/>
            <a:ext cx="1410660" cy="99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ТАНЯ\Desktop\3123664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725" y="5515302"/>
            <a:ext cx="1930077" cy="98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НЯ\Desktop\photofile_1421105149_1572254019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95" y="4344521"/>
            <a:ext cx="2973593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НЯ\Desktop\photofile_1424026329_1574271710_origi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5" y="4256742"/>
            <a:ext cx="3121025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зка 3-А\DSCN04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11" y="3045449"/>
            <a:ext cx="2876226" cy="213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ФОТО\2-А\DSCN88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8" y="2780928"/>
            <a:ext cx="1642016" cy="123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91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204448" cy="4896544"/>
          </a:xfrm>
        </p:spPr>
        <p:txBody>
          <a:bodyPr>
            <a:normAutofit fontScale="90000"/>
            <a:scene3d>
              <a:camera prst="isometricOffAxis1Right"/>
              <a:lightRig rig="threePt" dir="t"/>
            </a:scene3d>
          </a:bodyPr>
          <a:lstStyle/>
          <a:p>
            <a:pPr algn="l">
              <a:lnSpc>
                <a:spcPct val="150000"/>
              </a:lnSpc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</a:br>
            <a:endParaRPr lang="ru-RU" sz="3100" dirty="0">
              <a:solidFill>
                <a:srgbClr val="00206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Таня\Desktop\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523"/>
            <a:ext cx="8712968" cy="654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9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512866"/>
            <a:ext cx="8712968" cy="115212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uk-UA" sz="4000" b="1" dirty="0" smtClean="0">
              <a:solidFill>
                <a:srgbClr val="00206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rgbClr val="00206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4400" i="1" dirty="0" err="1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4400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4400" i="1" dirty="0" err="1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форми</a:t>
            </a:r>
            <a:r>
              <a:rPr lang="ru-RU" sz="14400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4400" i="1" dirty="0" err="1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400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з </a:t>
            </a:r>
            <a:r>
              <a:rPr lang="ru-RU" sz="14400" i="1" dirty="0" err="1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14400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4400" i="1" dirty="0" err="1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14400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ІКТ</a:t>
            </a:r>
            <a:r>
              <a:rPr lang="ru-RU" sz="17600" i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17600" i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u-RU" sz="17600" i="1" dirty="0">
              <a:latin typeface="Georgia" panose="02040502050405020303" pitchFamily="18" charset="0"/>
            </a:endParaRPr>
          </a:p>
        </p:txBody>
      </p:sp>
      <p:pic>
        <p:nvPicPr>
          <p:cNvPr id="5125" name="Picture 5" descr="C:\Users\ТАНЯ\Desktop\21300_online_library_a_unique_online_book_re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1599" cy="180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049326" y="1989221"/>
            <a:ext cx="4777802" cy="342018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віртуальні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вікторини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віртуальні виставки;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бібліотечні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лабіринти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літературні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бібліотечні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уроки;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«веб-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бібліотечні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уроки;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бібліотечні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лабіринти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бібліографічні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050" name="Picture 2" descr="C:\Users\Таня\Desktop\blSgS4p_lV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6" y="4475687"/>
            <a:ext cx="3030862" cy="227314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ТАНЯ\Desktop\photofile_1424026329_1574271710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02" y="4869160"/>
            <a:ext cx="220749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ФОТО\20141024_1205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9" y="2173711"/>
            <a:ext cx="2958576" cy="199093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ТАНЯ\Desktop\14097321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644" y="5409407"/>
            <a:ext cx="1793985" cy="126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69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ФОТО\2-А\DSCN88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616" y="2221959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ня\Desktop\EX5fcQem9l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4" y="2132856"/>
            <a:ext cx="2459424" cy="18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ТАНЯ\Desktop\photofile_1421105149_1572254019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04" y="4797152"/>
            <a:ext cx="2403689" cy="189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ня\Desktop\eOpCOFARZ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5" y="4932726"/>
            <a:ext cx="2665041" cy="175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ТАНЯ\Desktop\3123664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33" y="5031393"/>
            <a:ext cx="3024337" cy="168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admin\Рабочий стол\Фото\Фото бібліотека 2016\Изображение 0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05" y="2132856"/>
            <a:ext cx="2294476" cy="178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 со стрелкой вниз 4"/>
          <p:cNvSpPr/>
          <p:nvPr/>
        </p:nvSpPr>
        <p:spPr>
          <a:xfrm>
            <a:off x="1686476" y="476672"/>
            <a:ext cx="6048672" cy="1872208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 err="1">
                <a:solidFill>
                  <a:srgbClr val="002060"/>
                </a:solidFill>
                <a:latin typeface="Cambria" pitchFamily="18" charset="0"/>
              </a:rPr>
              <a:t>Використання</a:t>
            </a:r>
            <a:r>
              <a:rPr lang="ru-RU" sz="2400" b="1" i="1" u="sng" dirty="0">
                <a:solidFill>
                  <a:srgbClr val="002060"/>
                </a:solidFill>
                <a:latin typeface="Cambria" pitchFamily="18" charset="0"/>
              </a:rPr>
              <a:t> ІКТ в </a:t>
            </a:r>
            <a:r>
              <a:rPr lang="ru-RU" sz="2400" b="1" i="1" u="sng" dirty="0" err="1">
                <a:solidFill>
                  <a:srgbClr val="002060"/>
                </a:solidFill>
                <a:latin typeface="Cambria" pitchFamily="18" charset="0"/>
              </a:rPr>
              <a:t>педагогічній</a:t>
            </a:r>
            <a:r>
              <a:rPr lang="ru-RU" sz="2400" b="1" i="1" u="sng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400" b="1" i="1" u="sng" dirty="0" err="1">
                <a:solidFill>
                  <a:srgbClr val="002060"/>
                </a:solidFill>
                <a:latin typeface="Cambria" pitchFamily="18" charset="0"/>
              </a:rPr>
              <a:t>діяльності</a:t>
            </a:r>
            <a:r>
              <a:rPr lang="ru-RU" sz="2400" b="1" i="1" u="sng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400" b="1" i="1" u="sng" dirty="0" err="1" smtClean="0">
                <a:solidFill>
                  <a:srgbClr val="002060"/>
                </a:solidFill>
                <a:latin typeface="Cambria" pitchFamily="18" charset="0"/>
              </a:rPr>
              <a:t>бібліотекаря</a:t>
            </a:r>
            <a:r>
              <a:rPr lang="ru-RU" sz="2400" b="1" i="1" u="sng" dirty="0" smtClean="0">
                <a:solidFill>
                  <a:srgbClr val="002060"/>
                </a:solidFill>
                <a:latin typeface="Cambria" pitchFamily="18" charset="0"/>
              </a:rPr>
              <a:t>:</a:t>
            </a:r>
            <a:endParaRPr lang="ru-RU" sz="2400" b="1" i="1" u="sng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908720"/>
            <a:ext cx="7884864" cy="5760640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err="1" smtClean="0"/>
              <a:t>Мультимедійні</a:t>
            </a:r>
            <a:r>
              <a:rPr lang="ru-RU" sz="2800" b="1" u="sng" dirty="0" smtClean="0"/>
              <a:t>  </a:t>
            </a:r>
            <a:r>
              <a:rPr lang="ru-RU" sz="2800" b="1" u="sng" dirty="0" err="1" smtClean="0"/>
              <a:t>засоби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під</a:t>
            </a:r>
            <a:r>
              <a:rPr lang="ru-RU" sz="2800" b="1" u="sng" dirty="0" smtClean="0"/>
              <a:t> час </a:t>
            </a:r>
            <a:r>
              <a:rPr lang="ru-RU" sz="2800" b="1" u="sng" dirty="0" err="1" smtClean="0"/>
              <a:t>проведення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бібліотечних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уроків</a:t>
            </a:r>
            <a:r>
              <a:rPr lang="ru-RU" sz="2800" b="1" u="sng" dirty="0" smtClean="0"/>
              <a:t>:</a:t>
            </a:r>
          </a:p>
          <a:p>
            <a:r>
              <a:rPr lang="uk-UA" sz="2800" dirty="0" smtClean="0"/>
              <a:t>дозволяють </a:t>
            </a:r>
            <a:r>
              <a:rPr lang="uk-UA" sz="2800" dirty="0"/>
              <a:t>бібліотекарю зручно й ефективно висвітлювати інформацію </a:t>
            </a:r>
            <a:r>
              <a:rPr lang="uk-UA" sz="2800" dirty="0" smtClean="0"/>
              <a:t>;</a:t>
            </a:r>
          </a:p>
          <a:p>
            <a:r>
              <a:rPr lang="uk-UA" sz="2800" dirty="0" smtClean="0"/>
              <a:t> покращують  </a:t>
            </a:r>
            <a:r>
              <a:rPr lang="uk-UA" sz="2800" dirty="0"/>
              <a:t>їх якість, наочність, естетику та ефективність засвоєння </a:t>
            </a:r>
            <a:r>
              <a:rPr lang="uk-UA" sz="2800" dirty="0" smtClean="0"/>
              <a:t>інформації;</a:t>
            </a:r>
            <a:endParaRPr lang="ru-RU" sz="2800" dirty="0"/>
          </a:p>
          <a:p>
            <a:r>
              <a:rPr lang="uk-UA" sz="2800" dirty="0"/>
              <a:t>п</a:t>
            </a:r>
            <a:r>
              <a:rPr lang="uk-UA" sz="2800" dirty="0" smtClean="0"/>
              <a:t>ідвищують професійну </a:t>
            </a:r>
            <a:r>
              <a:rPr lang="uk-UA" sz="2800" dirty="0"/>
              <a:t>підготовку і </a:t>
            </a:r>
            <a:r>
              <a:rPr lang="uk-UA" sz="2800" dirty="0" smtClean="0"/>
              <a:t>компетентність  бібліотекаря як фахівця;</a:t>
            </a:r>
          </a:p>
          <a:p>
            <a:r>
              <a:rPr lang="uk-UA" sz="2800" dirty="0" smtClean="0"/>
              <a:t>розвивають </a:t>
            </a:r>
            <a:r>
              <a:rPr lang="uk-UA" sz="2800" dirty="0"/>
              <a:t>пізнавальні інтереси </a:t>
            </a:r>
            <a:r>
              <a:rPr lang="uk-UA" sz="2800" dirty="0" smtClean="0"/>
              <a:t>читачів</a:t>
            </a:r>
            <a:r>
              <a:rPr lang="uk-UA" sz="2800" dirty="0"/>
              <a:t>;</a:t>
            </a:r>
            <a:endParaRPr lang="uk-UA" sz="2800" dirty="0" smtClean="0"/>
          </a:p>
          <a:p>
            <a:r>
              <a:rPr lang="uk-UA" sz="2800" dirty="0" smtClean="0"/>
              <a:t> пропагують </a:t>
            </a:r>
            <a:r>
              <a:rPr lang="uk-UA" sz="2800" dirty="0"/>
              <a:t>читання, </a:t>
            </a:r>
            <a:r>
              <a:rPr lang="uk-UA" sz="2800" dirty="0" smtClean="0"/>
              <a:t>стимулюють </a:t>
            </a:r>
            <a:r>
              <a:rPr lang="uk-UA" sz="2800" dirty="0"/>
              <a:t>звернення до книги як до першоджерела.</a:t>
            </a:r>
            <a:endParaRPr lang="ru-RU" sz="28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45624" cy="1656184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FFFF00"/>
                </a:solidFill>
                <a:latin typeface="Impact" panose="020B0806030902050204" pitchFamily="34" charset="0"/>
              </a:rPr>
              <a:t/>
            </a:r>
            <a:br>
              <a:rPr lang="uk-UA" sz="54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endParaRPr lang="ru-RU" sz="54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pic>
        <p:nvPicPr>
          <p:cNvPr id="7170" name="Picture 2" descr="C:\Users\ТАНЯ\Desktop\bezymyannyy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576" y="5561856"/>
            <a:ext cx="177630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ТАНЯ\Desktop\3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1008112" cy="121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ТАНЯ\Desktop\975946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543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ТАНЯ\Desktop\975946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728" y="63783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69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6282" y="2644120"/>
            <a:ext cx="6688832" cy="3024336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- створення електронних списків методичної літератури до педагогічних рад;</a:t>
            </a:r>
          </a:p>
          <a:p>
            <a:pPr algn="l">
              <a:lnSpc>
                <a:spcPct val="120000"/>
              </a:lnSpc>
            </a:pPr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- створення електронних списків рекомендованої літератури до батьківських зборів;</a:t>
            </a:r>
          </a:p>
          <a:p>
            <a:pPr algn="l">
              <a:lnSpc>
                <a:spcPct val="120000"/>
              </a:lnSpc>
            </a:pPr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- пошук </a:t>
            </a:r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е</a:t>
            </a:r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лектронних посібників, презентацій,</a:t>
            </a:r>
          </a:p>
          <a:p>
            <a:pPr algn="l">
              <a:lnSpc>
                <a:spcPct val="120000"/>
              </a:lnSpc>
            </a:pPr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відео матеріалів за </a:t>
            </a:r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д</a:t>
            </a:r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опомогою Інтернет ресурсів ;</a:t>
            </a:r>
          </a:p>
          <a:p>
            <a:pPr algn="l">
              <a:lnSpc>
                <a:spcPct val="120000"/>
              </a:lnSpc>
            </a:pPr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- обмін інформацією з класними керівниками та вчителями - </a:t>
            </a:r>
            <a:r>
              <a:rPr lang="uk-UA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предметниками</a:t>
            </a:r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на 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Google Disc </a:t>
            </a:r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та в «Електронній учительській</a:t>
            </a:r>
            <a:r>
              <a:rPr lang="uk-UA" sz="60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» ;</a:t>
            </a:r>
            <a:endParaRPr lang="uk-UA" sz="60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l">
              <a:lnSpc>
                <a:spcPct val="120000"/>
              </a:lnSpc>
            </a:pPr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- </a:t>
            </a:r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розміщення новин на шкільному сайті порталу «Класна оцінка».</a:t>
            </a:r>
          </a:p>
          <a:p>
            <a:pPr algn="l">
              <a:lnSpc>
                <a:spcPct val="120000"/>
              </a:lnSpc>
            </a:pPr>
            <a:endParaRPr lang="uk-UA" sz="6000" dirty="0" smtClean="0">
              <a:latin typeface="Arial Black" pitchFamily="34" charset="0"/>
            </a:endParaRPr>
          </a:p>
          <a:p>
            <a:pPr>
              <a:lnSpc>
                <a:spcPct val="120000"/>
              </a:lnSpc>
            </a:pPr>
            <a:endParaRPr lang="uk-UA" dirty="0" smtClean="0"/>
          </a:p>
          <a:p>
            <a:pPr>
              <a:lnSpc>
                <a:spcPct val="120000"/>
              </a:lnSpc>
            </a:pPr>
            <a:r>
              <a:rPr lang="uk-UA" dirty="0"/>
              <a:t>-</a:t>
            </a:r>
            <a:endParaRPr lang="ru-RU" dirty="0"/>
          </a:p>
        </p:txBody>
      </p:sp>
      <p:pic>
        <p:nvPicPr>
          <p:cNvPr id="6" name="Picture 5" descr="C:\Users\ТАНЯ\Desktop\21300_online_library_a_unique_online_book_re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3093750"/>
            <a:ext cx="1385359" cy="1298113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ТАНЯ\Desktop\1409732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92146"/>
            <a:ext cx="1793985" cy="126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носка со стрелкой вниз 9"/>
          <p:cNvSpPr/>
          <p:nvPr/>
        </p:nvSpPr>
        <p:spPr>
          <a:xfrm>
            <a:off x="323527" y="479307"/>
            <a:ext cx="8226119" cy="2164813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u="sng" dirty="0">
                <a:solidFill>
                  <a:srgbClr val="002060"/>
                </a:solidFill>
                <a:latin typeface="Cambria" pitchFamily="18" charset="0"/>
              </a:rPr>
              <a:t>Використання ІКТ технологій у роботі з педагогічним колективом</a:t>
            </a:r>
            <a:endParaRPr lang="ru-RU" sz="2400" dirty="0"/>
          </a:p>
        </p:txBody>
      </p:sp>
      <p:pic>
        <p:nvPicPr>
          <p:cNvPr id="11" name="Picture 4" descr="C:\Users\ТАНЯ\Desktop\3123664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647" y="5264953"/>
            <a:ext cx="1930077" cy="120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9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537"/>
            <a:ext cx="8856984" cy="590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17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538</TotalTime>
  <Words>229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PowerPoint</vt:lpstr>
      <vt:lpstr>Проблема, над якою працює  завідувач бібліотекою:</vt:lpstr>
      <vt:lpstr>                       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Удосконалення якості та ефективності бібліотечного уроку шляхом підвищення медіа та інформаційної грамотності шкільного бібліотекаря.</dc:title>
  <dc:creator>ТАНЯ</dc:creator>
  <cp:lastModifiedBy>DNA7 X86</cp:lastModifiedBy>
  <cp:revision>53</cp:revision>
  <dcterms:created xsi:type="dcterms:W3CDTF">2015-06-29T13:55:39Z</dcterms:created>
  <dcterms:modified xsi:type="dcterms:W3CDTF">2017-02-14T13:11:56Z</dcterms:modified>
</cp:coreProperties>
</file>