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  <p:sldMasterId id="2147483744" r:id="rId2"/>
  </p:sldMasterIdLst>
  <p:notesMasterIdLst>
    <p:notesMasterId r:id="rId14"/>
  </p:notesMasterIdLst>
  <p:sldIdLst>
    <p:sldId id="265" r:id="rId3"/>
    <p:sldId id="262" r:id="rId4"/>
    <p:sldId id="264" r:id="rId5"/>
    <p:sldId id="274" r:id="rId6"/>
    <p:sldId id="268" r:id="rId7"/>
    <p:sldId id="266" r:id="rId8"/>
    <p:sldId id="260" r:id="rId9"/>
    <p:sldId id="269" r:id="rId10"/>
    <p:sldId id="275" r:id="rId11"/>
    <p:sldId id="270" r:id="rId12"/>
    <p:sldId id="272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[Книга1]Лист1!$B$3</c:f>
              <c:strCache>
                <c:ptCount val="1"/>
                <c:pt idx="0">
                  <c:v>В.р.</c:v>
                </c:pt>
              </c:strCache>
            </c:strRef>
          </c:tx>
          <c:invertIfNegative val="0"/>
          <c:cat>
            <c:strRef>
              <c:f>[Книга1]Лист1!$A$4:$A$9</c:f>
              <c:strCache>
                <c:ptCount val="5"/>
                <c:pt idx="0">
                  <c:v>4-А</c:v>
                </c:pt>
                <c:pt idx="2">
                  <c:v>4-Б</c:v>
                </c:pt>
                <c:pt idx="4">
                  <c:v>4-В</c:v>
                </c:pt>
              </c:strCache>
            </c:strRef>
          </c:cat>
          <c:val>
            <c:numRef>
              <c:f>[Книга1]Лист1!$B$4:$B$9</c:f>
              <c:numCache>
                <c:formatCode>General</c:formatCode>
                <c:ptCount val="6"/>
                <c:pt idx="0">
                  <c:v>3</c:v>
                </c:pt>
                <c:pt idx="2">
                  <c:v>7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[Книга1]Лист1!$C$3</c:f>
              <c:strCache>
                <c:ptCount val="1"/>
                <c:pt idx="0">
                  <c:v>Д.р.</c:v>
                </c:pt>
              </c:strCache>
            </c:strRef>
          </c:tx>
          <c:invertIfNegative val="0"/>
          <c:cat>
            <c:strRef>
              <c:f>[Книга1]Лист1!$A$4:$A$9</c:f>
              <c:strCache>
                <c:ptCount val="5"/>
                <c:pt idx="0">
                  <c:v>4-А</c:v>
                </c:pt>
                <c:pt idx="2">
                  <c:v>4-Б</c:v>
                </c:pt>
                <c:pt idx="4">
                  <c:v>4-В</c:v>
                </c:pt>
              </c:strCache>
            </c:strRef>
          </c:cat>
          <c:val>
            <c:numRef>
              <c:f>[Книга1]Лист1!$C$4:$C$9</c:f>
              <c:numCache>
                <c:formatCode>General</c:formatCode>
                <c:ptCount val="6"/>
                <c:pt idx="0">
                  <c:v>5</c:v>
                </c:pt>
                <c:pt idx="2">
                  <c:v>14</c:v>
                </c:pt>
                <c:pt idx="4">
                  <c:v>17</c:v>
                </c:pt>
              </c:numCache>
            </c:numRef>
          </c:val>
        </c:ser>
        <c:ser>
          <c:idx val="2"/>
          <c:order val="2"/>
          <c:tx>
            <c:strRef>
              <c:f>[Книга1]Лист1!$D$3</c:f>
              <c:strCache>
                <c:ptCount val="1"/>
                <c:pt idx="0">
                  <c:v>С.р.</c:v>
                </c:pt>
              </c:strCache>
            </c:strRef>
          </c:tx>
          <c:invertIfNegative val="0"/>
          <c:cat>
            <c:strRef>
              <c:f>[Книга1]Лист1!$A$4:$A$9</c:f>
              <c:strCache>
                <c:ptCount val="5"/>
                <c:pt idx="0">
                  <c:v>4-А</c:v>
                </c:pt>
                <c:pt idx="2">
                  <c:v>4-Б</c:v>
                </c:pt>
                <c:pt idx="4">
                  <c:v>4-В</c:v>
                </c:pt>
              </c:strCache>
            </c:strRef>
          </c:cat>
          <c:val>
            <c:numRef>
              <c:f>[Книга1]Лист1!$D$4:$D$9</c:f>
              <c:numCache>
                <c:formatCode>General</c:formatCode>
                <c:ptCount val="6"/>
                <c:pt idx="0">
                  <c:v>9</c:v>
                </c:pt>
                <c:pt idx="2">
                  <c:v>8</c:v>
                </c:pt>
                <c:pt idx="4">
                  <c:v>10</c:v>
                </c:pt>
              </c:numCache>
            </c:numRef>
          </c:val>
        </c:ser>
        <c:ser>
          <c:idx val="3"/>
          <c:order val="3"/>
          <c:tx>
            <c:strRef>
              <c:f>[Книга1]Лист1!$E$3</c:f>
              <c:strCache>
                <c:ptCount val="1"/>
                <c:pt idx="0">
                  <c:v>П.р.</c:v>
                </c:pt>
              </c:strCache>
            </c:strRef>
          </c:tx>
          <c:invertIfNegative val="0"/>
          <c:cat>
            <c:strRef>
              <c:f>[Книга1]Лист1!$A$4:$A$9</c:f>
              <c:strCache>
                <c:ptCount val="5"/>
                <c:pt idx="0">
                  <c:v>4-А</c:v>
                </c:pt>
                <c:pt idx="2">
                  <c:v>4-Б</c:v>
                </c:pt>
                <c:pt idx="4">
                  <c:v>4-В</c:v>
                </c:pt>
              </c:strCache>
            </c:strRef>
          </c:cat>
          <c:val>
            <c:numRef>
              <c:f>[Книга1]Лист1!$E$4:$E$9</c:f>
              <c:numCache>
                <c:formatCode>General</c:formatCode>
                <c:ptCount val="6"/>
                <c:pt idx="0">
                  <c:v>4</c:v>
                </c:pt>
                <c:pt idx="2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9223040"/>
        <c:axId val="59241216"/>
      </c:barChart>
      <c:catAx>
        <c:axId val="59223040"/>
        <c:scaling>
          <c:orientation val="minMax"/>
        </c:scaling>
        <c:delete val="0"/>
        <c:axPos val="b"/>
        <c:majorTickMark val="none"/>
        <c:minorTickMark val="none"/>
        <c:tickLblPos val="nextTo"/>
        <c:crossAx val="59241216"/>
        <c:crosses val="autoZero"/>
        <c:auto val="1"/>
        <c:lblAlgn val="ctr"/>
        <c:lblOffset val="100"/>
        <c:noMultiLvlLbl val="0"/>
      </c:catAx>
      <c:valAx>
        <c:axId val="592412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92230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Лист1!$B$7</c:f>
              <c:strCache>
                <c:ptCount val="1"/>
                <c:pt idx="0">
                  <c:v>І семестр</c:v>
                </c:pt>
              </c:strCache>
            </c:strRef>
          </c:tx>
          <c:invertIfNegative val="0"/>
          <c:cat>
            <c:strRef>
              <c:f>Лист1!$C$6:$F$6</c:f>
              <c:strCache>
                <c:ptCount val="4"/>
                <c:pt idx="0">
                  <c:v>В.р.</c:v>
                </c:pt>
                <c:pt idx="1">
                  <c:v>Д.р.</c:v>
                </c:pt>
                <c:pt idx="2">
                  <c:v>С.р.</c:v>
                </c:pt>
                <c:pt idx="3">
                  <c:v>П.р.</c:v>
                </c:pt>
              </c:strCache>
            </c:strRef>
          </c:cat>
          <c:val>
            <c:numRef>
              <c:f>Лист1!$C$7:$F$7</c:f>
              <c:numCache>
                <c:formatCode>General</c:formatCode>
                <c:ptCount val="4"/>
                <c:pt idx="0">
                  <c:v>14</c:v>
                </c:pt>
                <c:pt idx="1">
                  <c:v>23</c:v>
                </c:pt>
                <c:pt idx="2">
                  <c:v>40</c:v>
                </c:pt>
                <c:pt idx="3">
                  <c:v>23</c:v>
                </c:pt>
              </c:numCache>
            </c:numRef>
          </c:val>
        </c:ser>
        <c:ser>
          <c:idx val="1"/>
          <c:order val="1"/>
          <c:tx>
            <c:strRef>
              <c:f>Лист1!$B$8</c:f>
              <c:strCache>
                <c:ptCount val="1"/>
                <c:pt idx="0">
                  <c:v>державна атестація школи</c:v>
                </c:pt>
              </c:strCache>
            </c:strRef>
          </c:tx>
          <c:invertIfNegative val="0"/>
          <c:cat>
            <c:strRef>
              <c:f>Лист1!$C$6:$F$6</c:f>
              <c:strCache>
                <c:ptCount val="4"/>
                <c:pt idx="0">
                  <c:v>В.р.</c:v>
                </c:pt>
                <c:pt idx="1">
                  <c:v>Д.р.</c:v>
                </c:pt>
                <c:pt idx="2">
                  <c:v>С.р.</c:v>
                </c:pt>
                <c:pt idx="3">
                  <c:v>П.р.</c:v>
                </c:pt>
              </c:strCache>
            </c:strRef>
          </c:cat>
          <c:val>
            <c:numRef>
              <c:f>Лист1!$C$8:$F$8</c:f>
              <c:numCache>
                <c:formatCode>General</c:formatCode>
                <c:ptCount val="4"/>
                <c:pt idx="0">
                  <c:v>14</c:v>
                </c:pt>
                <c:pt idx="1">
                  <c:v>23</c:v>
                </c:pt>
                <c:pt idx="2">
                  <c:v>40</c:v>
                </c:pt>
                <c:pt idx="3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256896"/>
        <c:axId val="26258816"/>
      </c:barChart>
      <c:catAx>
        <c:axId val="26256896"/>
        <c:scaling>
          <c:orientation val="minMax"/>
        </c:scaling>
        <c:delete val="0"/>
        <c:axPos val="b"/>
        <c:majorTickMark val="none"/>
        <c:minorTickMark val="none"/>
        <c:tickLblPos val="nextTo"/>
        <c:crossAx val="26258816"/>
        <c:crosses val="autoZero"/>
        <c:auto val="1"/>
        <c:lblAlgn val="ctr"/>
        <c:lblOffset val="100"/>
        <c:noMultiLvlLbl val="0"/>
      </c:catAx>
      <c:valAx>
        <c:axId val="26258816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2625689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Лист1!$B$51</c:f>
              <c:strCache>
                <c:ptCount val="1"/>
                <c:pt idx="0">
                  <c:v>І сем. 2015-2016 н.р.</c:v>
                </c:pt>
              </c:strCache>
            </c:strRef>
          </c:tx>
          <c:invertIfNegative val="0"/>
          <c:cat>
            <c:strRef>
              <c:f>Лист1!$C$49:$L$50</c:f>
              <c:strCache>
                <c:ptCount val="10"/>
                <c:pt idx="0">
                  <c:v>Обчислювальні помилки в завданнях</c:v>
                </c:pt>
                <c:pt idx="1">
                  <c:v>Помилки у визначенні порядку виконання арифметичних дій</c:v>
                </c:pt>
                <c:pt idx="2">
                  <c:v>Розвязання задачі</c:v>
                </c:pt>
                <c:pt idx="3">
                  <c:v>Розв’язання  прикладів</c:v>
                </c:pt>
                <c:pt idx="4">
                  <c:v>Розвязання рівнянь</c:v>
                </c:pt>
                <c:pt idx="5">
                  <c:v>Геометричний матеріал</c:v>
                </c:pt>
                <c:pt idx="6">
                  <c:v>Пояснення отриманих результатів</c:v>
                </c:pt>
                <c:pt idx="7">
                  <c:v>Формулювання відповіді задачі</c:v>
                </c:pt>
                <c:pt idx="8">
                  <c:v>Списування даних</c:v>
                </c:pt>
                <c:pt idx="9">
                  <c:v>Записи математичних термінів</c:v>
                </c:pt>
              </c:strCache>
            </c:strRef>
          </c:cat>
          <c:val>
            <c:numRef>
              <c:f>Лист1!$C$51:$L$51</c:f>
              <c:numCache>
                <c:formatCode>0%</c:formatCode>
                <c:ptCount val="10"/>
                <c:pt idx="0">
                  <c:v>0.71</c:v>
                </c:pt>
                <c:pt idx="1">
                  <c:v>0.01</c:v>
                </c:pt>
                <c:pt idx="2">
                  <c:v>0.17</c:v>
                </c:pt>
                <c:pt idx="3">
                  <c:v>0.12</c:v>
                </c:pt>
                <c:pt idx="4">
                  <c:v>0.04</c:v>
                </c:pt>
                <c:pt idx="5">
                  <c:v>0.01</c:v>
                </c:pt>
                <c:pt idx="6">
                  <c:v>0.14000000000000001</c:v>
                </c:pt>
                <c:pt idx="7">
                  <c:v>0.08</c:v>
                </c:pt>
                <c:pt idx="8">
                  <c:v>0.01</c:v>
                </c:pt>
                <c:pt idx="9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8190208"/>
        <c:axId val="68191744"/>
      </c:barChart>
      <c:catAx>
        <c:axId val="68190208"/>
        <c:scaling>
          <c:orientation val="minMax"/>
        </c:scaling>
        <c:delete val="0"/>
        <c:axPos val="b"/>
        <c:majorTickMark val="none"/>
        <c:minorTickMark val="none"/>
        <c:tickLblPos val="nextTo"/>
        <c:crossAx val="68191744"/>
        <c:crosses val="autoZero"/>
        <c:auto val="1"/>
        <c:lblAlgn val="ctr"/>
        <c:lblOffset val="100"/>
        <c:noMultiLvlLbl val="0"/>
      </c:catAx>
      <c:valAx>
        <c:axId val="6819174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681902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Лист1!$B$82</c:f>
              <c:strCache>
                <c:ptCount val="1"/>
                <c:pt idx="0">
                  <c:v>В.Р.</c:v>
                </c:pt>
              </c:strCache>
            </c:strRef>
          </c:tx>
          <c:invertIfNegative val="0"/>
          <c:cat>
            <c:strRef>
              <c:f>Лист1!$A$83:$A$88</c:f>
              <c:strCache>
                <c:ptCount val="5"/>
                <c:pt idx="0">
                  <c:v>4-А</c:v>
                </c:pt>
                <c:pt idx="2">
                  <c:v>4-Б</c:v>
                </c:pt>
                <c:pt idx="4">
                  <c:v>4-В</c:v>
                </c:pt>
              </c:strCache>
            </c:strRef>
          </c:cat>
          <c:val>
            <c:numRef>
              <c:f>Лист1!$B$83:$B$88</c:f>
              <c:numCache>
                <c:formatCode>General</c:formatCode>
                <c:ptCount val="6"/>
                <c:pt idx="0">
                  <c:v>3</c:v>
                </c:pt>
                <c:pt idx="2">
                  <c:v>4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Лист1!$C$82</c:f>
              <c:strCache>
                <c:ptCount val="1"/>
                <c:pt idx="0">
                  <c:v>Д.р.</c:v>
                </c:pt>
              </c:strCache>
            </c:strRef>
          </c:tx>
          <c:invertIfNegative val="0"/>
          <c:cat>
            <c:strRef>
              <c:f>Лист1!$A$83:$A$88</c:f>
              <c:strCache>
                <c:ptCount val="5"/>
                <c:pt idx="0">
                  <c:v>4-А</c:v>
                </c:pt>
                <c:pt idx="2">
                  <c:v>4-Б</c:v>
                </c:pt>
                <c:pt idx="4">
                  <c:v>4-В</c:v>
                </c:pt>
              </c:strCache>
            </c:strRef>
          </c:cat>
          <c:val>
            <c:numRef>
              <c:f>Лист1!$C$83:$C$88</c:f>
              <c:numCache>
                <c:formatCode>General</c:formatCode>
                <c:ptCount val="6"/>
                <c:pt idx="0">
                  <c:v>7</c:v>
                </c:pt>
                <c:pt idx="2">
                  <c:v>15</c:v>
                </c:pt>
                <c:pt idx="4">
                  <c:v>13</c:v>
                </c:pt>
              </c:numCache>
            </c:numRef>
          </c:val>
        </c:ser>
        <c:ser>
          <c:idx val="2"/>
          <c:order val="2"/>
          <c:tx>
            <c:strRef>
              <c:f>Лист1!$D$82</c:f>
              <c:strCache>
                <c:ptCount val="1"/>
                <c:pt idx="0">
                  <c:v>С.р.</c:v>
                </c:pt>
              </c:strCache>
            </c:strRef>
          </c:tx>
          <c:invertIfNegative val="0"/>
          <c:cat>
            <c:strRef>
              <c:f>Лист1!$A$83:$A$88</c:f>
              <c:strCache>
                <c:ptCount val="5"/>
                <c:pt idx="0">
                  <c:v>4-А</c:v>
                </c:pt>
                <c:pt idx="2">
                  <c:v>4-Б</c:v>
                </c:pt>
                <c:pt idx="4">
                  <c:v>4-В</c:v>
                </c:pt>
              </c:strCache>
            </c:strRef>
          </c:cat>
          <c:val>
            <c:numRef>
              <c:f>Лист1!$D$83:$D$88</c:f>
              <c:numCache>
                <c:formatCode>General</c:formatCode>
                <c:ptCount val="6"/>
                <c:pt idx="0">
                  <c:v>12</c:v>
                </c:pt>
                <c:pt idx="2">
                  <c:v>8</c:v>
                </c:pt>
                <c:pt idx="4">
                  <c:v>9</c:v>
                </c:pt>
              </c:numCache>
            </c:numRef>
          </c:val>
        </c:ser>
        <c:ser>
          <c:idx val="3"/>
          <c:order val="3"/>
          <c:tx>
            <c:strRef>
              <c:f>Лист1!$E$82</c:f>
              <c:strCache>
                <c:ptCount val="1"/>
                <c:pt idx="0">
                  <c:v>П.р.</c:v>
                </c:pt>
              </c:strCache>
            </c:strRef>
          </c:tx>
          <c:invertIfNegative val="0"/>
          <c:cat>
            <c:strRef>
              <c:f>Лист1!$A$83:$A$88</c:f>
              <c:strCache>
                <c:ptCount val="5"/>
                <c:pt idx="0">
                  <c:v>4-А</c:v>
                </c:pt>
                <c:pt idx="2">
                  <c:v>4-Б</c:v>
                </c:pt>
                <c:pt idx="4">
                  <c:v>4-В</c:v>
                </c:pt>
              </c:strCache>
            </c:strRef>
          </c:cat>
          <c:val>
            <c:numRef>
              <c:f>Лист1!$E$83:$E$88</c:f>
              <c:numCache>
                <c:formatCode>General</c:formatCode>
                <c:ptCount val="6"/>
                <c:pt idx="0">
                  <c:v>3</c:v>
                </c:pt>
                <c:pt idx="2">
                  <c:v>2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8237952"/>
        <c:axId val="68252032"/>
      </c:barChart>
      <c:catAx>
        <c:axId val="68237952"/>
        <c:scaling>
          <c:orientation val="minMax"/>
        </c:scaling>
        <c:delete val="0"/>
        <c:axPos val="b"/>
        <c:majorTickMark val="none"/>
        <c:minorTickMark val="none"/>
        <c:tickLblPos val="nextTo"/>
        <c:crossAx val="68252032"/>
        <c:crosses val="autoZero"/>
        <c:auto val="1"/>
        <c:lblAlgn val="ctr"/>
        <c:lblOffset val="100"/>
        <c:noMultiLvlLbl val="0"/>
      </c:catAx>
      <c:valAx>
        <c:axId val="682520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823795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І семестр</c:v>
                </c:pt>
              </c:strCache>
            </c:strRef>
          </c:tx>
          <c:invertIfNegative val="0"/>
          <c:cat>
            <c:strRef>
              <c:f>Лист1!$C$1:$F$1</c:f>
              <c:strCache>
                <c:ptCount val="4"/>
                <c:pt idx="0">
                  <c:v>В.р.</c:v>
                </c:pt>
                <c:pt idx="1">
                  <c:v>Д.р.</c:v>
                </c:pt>
                <c:pt idx="2">
                  <c:v>С.р.</c:v>
                </c:pt>
                <c:pt idx="3">
                  <c:v>П.р.</c:v>
                </c:pt>
              </c:strCache>
            </c:strRef>
          </c:cat>
          <c:val>
            <c:numRef>
              <c:f>Лист1!$C$2:$F$2</c:f>
              <c:numCache>
                <c:formatCode>General</c:formatCode>
                <c:ptCount val="4"/>
                <c:pt idx="0">
                  <c:v>0</c:v>
                </c:pt>
                <c:pt idx="1">
                  <c:v>52</c:v>
                </c:pt>
                <c:pt idx="2">
                  <c:v>36</c:v>
                </c:pt>
                <c:pt idx="3">
                  <c:v>12</c:v>
                </c:pt>
              </c:numCache>
            </c:numRef>
          </c:val>
        </c:ser>
        <c:ser>
          <c:idx val="1"/>
          <c:order val="1"/>
          <c:tx>
            <c:strRef>
              <c:f>Лист1!$B$3</c:f>
              <c:strCache>
                <c:ptCount val="1"/>
                <c:pt idx="0">
                  <c:v>державна атестація школи</c:v>
                </c:pt>
              </c:strCache>
            </c:strRef>
          </c:tx>
          <c:invertIfNegative val="0"/>
          <c:cat>
            <c:strRef>
              <c:f>Лист1!$C$1:$F$1</c:f>
              <c:strCache>
                <c:ptCount val="4"/>
                <c:pt idx="0">
                  <c:v>В.р.</c:v>
                </c:pt>
                <c:pt idx="1">
                  <c:v>Д.р.</c:v>
                </c:pt>
                <c:pt idx="2">
                  <c:v>С.р.</c:v>
                </c:pt>
                <c:pt idx="3">
                  <c:v>П.р.</c:v>
                </c:pt>
              </c:strCache>
            </c:strRef>
          </c:cat>
          <c:val>
            <c:numRef>
              <c:f>Лист1!$C$3:$F$3</c:f>
              <c:numCache>
                <c:formatCode>General</c:formatCode>
                <c:ptCount val="4"/>
                <c:pt idx="0">
                  <c:v>0</c:v>
                </c:pt>
                <c:pt idx="1">
                  <c:v>48</c:v>
                </c:pt>
                <c:pt idx="2">
                  <c:v>36</c:v>
                </c:pt>
                <c:pt idx="3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879616"/>
        <c:axId val="22976384"/>
      </c:barChart>
      <c:catAx>
        <c:axId val="22879616"/>
        <c:scaling>
          <c:orientation val="minMax"/>
        </c:scaling>
        <c:delete val="0"/>
        <c:axPos val="b"/>
        <c:majorTickMark val="none"/>
        <c:minorTickMark val="none"/>
        <c:tickLblPos val="nextTo"/>
        <c:crossAx val="22976384"/>
        <c:crosses val="autoZero"/>
        <c:auto val="1"/>
        <c:lblAlgn val="ctr"/>
        <c:lblOffset val="100"/>
        <c:noMultiLvlLbl val="0"/>
      </c:catAx>
      <c:valAx>
        <c:axId val="22976384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228796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Лист1!$C$102</c:f>
              <c:strCache>
                <c:ptCount val="1"/>
                <c:pt idx="0">
                  <c:v>Іс.                2015-2015 н.р.</c:v>
                </c:pt>
              </c:strCache>
            </c:strRef>
          </c:tx>
          <c:invertIfNegative val="0"/>
          <c:cat>
            <c:strRef>
              <c:f>Лист1!$D$101:$Q$101</c:f>
              <c:strCache>
                <c:ptCount val="14"/>
                <c:pt idx="0">
                  <c:v>Велика буква в словах</c:v>
                </c:pt>
                <c:pt idx="1">
                  <c:v>Слова з 2 ненаголошеними  гол.</c:v>
                </c:pt>
                <c:pt idx="2">
                  <c:v>Ненаголошений голосний у корені</c:v>
                </c:pt>
                <c:pt idx="3">
                  <c:v>Парні приголосні</c:v>
                </c:pt>
                <c:pt idx="4">
                  <c:v>Правопис прийменників</c:v>
                </c:pt>
                <c:pt idx="5">
                  <c:v>Правопис сполучників (частки не)</c:v>
                </c:pt>
                <c:pt idx="6">
                  <c:v>Вживання апострофа</c:v>
                </c:pt>
                <c:pt idx="7">
                  <c:v>Правопис подвоєння</c:v>
                </c:pt>
                <c:pt idx="8">
                  <c:v>Межі речень</c:v>
                </c:pt>
                <c:pt idx="9">
                  <c:v>Пунктуаційні знаки</c:v>
                </c:pt>
                <c:pt idx="10">
                  <c:v>Заміна букв українського алфавіту</c:v>
                </c:pt>
                <c:pt idx="11">
                  <c:v>Пропуск букв</c:v>
                </c:pt>
                <c:pt idx="12">
                  <c:v>Виправлення</c:v>
                </c:pt>
                <c:pt idx="13">
                  <c:v>Правила переносу</c:v>
                </c:pt>
              </c:strCache>
            </c:strRef>
          </c:cat>
          <c:val>
            <c:numRef>
              <c:f>Лист1!$D$102:$Q$102</c:f>
              <c:numCache>
                <c:formatCode>0%</c:formatCode>
                <c:ptCount val="14"/>
                <c:pt idx="0">
                  <c:v>0.08</c:v>
                </c:pt>
                <c:pt idx="1">
                  <c:v>0.03</c:v>
                </c:pt>
                <c:pt idx="2">
                  <c:v>0.23</c:v>
                </c:pt>
                <c:pt idx="3">
                  <c:v>0.09</c:v>
                </c:pt>
                <c:pt idx="4">
                  <c:v>0.22</c:v>
                </c:pt>
                <c:pt idx="5">
                  <c:v>0.03</c:v>
                </c:pt>
                <c:pt idx="6">
                  <c:v>0.04</c:v>
                </c:pt>
                <c:pt idx="7">
                  <c:v>0.1</c:v>
                </c:pt>
                <c:pt idx="8">
                  <c:v>0.01</c:v>
                </c:pt>
                <c:pt idx="9">
                  <c:v>0.15</c:v>
                </c:pt>
                <c:pt idx="10">
                  <c:v>0.53</c:v>
                </c:pt>
                <c:pt idx="11">
                  <c:v>0.27</c:v>
                </c:pt>
                <c:pt idx="12">
                  <c:v>0.35</c:v>
                </c:pt>
                <c:pt idx="13">
                  <c:v>0.14000000000000001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8349312"/>
        <c:axId val="68355200"/>
      </c:barChart>
      <c:catAx>
        <c:axId val="68349312"/>
        <c:scaling>
          <c:orientation val="minMax"/>
        </c:scaling>
        <c:delete val="0"/>
        <c:axPos val="b"/>
        <c:majorTickMark val="none"/>
        <c:minorTickMark val="none"/>
        <c:tickLblPos val="nextTo"/>
        <c:crossAx val="68355200"/>
        <c:crosses val="autoZero"/>
        <c:auto val="1"/>
        <c:lblAlgn val="ctr"/>
        <c:lblOffset val="100"/>
        <c:noMultiLvlLbl val="0"/>
      </c:catAx>
      <c:valAx>
        <c:axId val="6835520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683493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Лист1!$B$13</c:f>
              <c:strCache>
                <c:ptCount val="1"/>
                <c:pt idx="0">
                  <c:v>І семестр</c:v>
                </c:pt>
              </c:strCache>
            </c:strRef>
          </c:tx>
          <c:invertIfNegative val="0"/>
          <c:cat>
            <c:strRef>
              <c:f>Лист1!$C$12:$F$12</c:f>
              <c:strCache>
                <c:ptCount val="4"/>
                <c:pt idx="0">
                  <c:v>В.р.</c:v>
                </c:pt>
                <c:pt idx="1">
                  <c:v>Д.р.</c:v>
                </c:pt>
                <c:pt idx="2">
                  <c:v>С.р.</c:v>
                </c:pt>
                <c:pt idx="3">
                  <c:v>П.р.</c:v>
                </c:pt>
              </c:strCache>
            </c:strRef>
          </c:cat>
          <c:val>
            <c:numRef>
              <c:f>Лист1!$C$13:$F$13</c:f>
              <c:numCache>
                <c:formatCode>General</c:formatCode>
                <c:ptCount val="4"/>
                <c:pt idx="0">
                  <c:v>30</c:v>
                </c:pt>
                <c:pt idx="1">
                  <c:v>37</c:v>
                </c:pt>
                <c:pt idx="2">
                  <c:v>33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Лист1!$B$14</c:f>
              <c:strCache>
                <c:ptCount val="1"/>
                <c:pt idx="0">
                  <c:v>державна атестація школи</c:v>
                </c:pt>
              </c:strCache>
            </c:strRef>
          </c:tx>
          <c:invertIfNegative val="0"/>
          <c:cat>
            <c:strRef>
              <c:f>Лист1!$C$12:$F$12</c:f>
              <c:strCache>
                <c:ptCount val="4"/>
                <c:pt idx="0">
                  <c:v>В.р.</c:v>
                </c:pt>
                <c:pt idx="1">
                  <c:v>Д.р.</c:v>
                </c:pt>
                <c:pt idx="2">
                  <c:v>С.р.</c:v>
                </c:pt>
                <c:pt idx="3">
                  <c:v>П.р.</c:v>
                </c:pt>
              </c:strCache>
            </c:strRef>
          </c:cat>
          <c:val>
            <c:numRef>
              <c:f>Лист1!$C$14:$F$14</c:f>
              <c:numCache>
                <c:formatCode>General</c:formatCode>
                <c:ptCount val="4"/>
                <c:pt idx="0">
                  <c:v>30</c:v>
                </c:pt>
                <c:pt idx="1">
                  <c:v>30</c:v>
                </c:pt>
                <c:pt idx="2">
                  <c:v>33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810240"/>
        <c:axId val="24812160"/>
      </c:barChart>
      <c:catAx>
        <c:axId val="24810240"/>
        <c:scaling>
          <c:orientation val="minMax"/>
        </c:scaling>
        <c:delete val="0"/>
        <c:axPos val="b"/>
        <c:majorTickMark val="none"/>
        <c:minorTickMark val="none"/>
        <c:tickLblPos val="nextTo"/>
        <c:crossAx val="24812160"/>
        <c:crosses val="autoZero"/>
        <c:auto val="1"/>
        <c:lblAlgn val="ctr"/>
        <c:lblOffset val="100"/>
        <c:noMultiLvlLbl val="0"/>
      </c:catAx>
      <c:valAx>
        <c:axId val="24812160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2481024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244412-10F4-476B-9056-FC558E22EB7A}" type="datetimeFigureOut">
              <a:rPr lang="ru-RU"/>
              <a:pPr/>
              <a:t>25.04.2016</a:t>
            </a:fld>
            <a:endParaRPr lang="ru-RU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B82828-3F7F-4917-8A3A-FD44292C3C7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962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FFC86-E6BC-4685-A98E-9139A6E31435}" type="datetimeFigureOut">
              <a:rPr lang="ru-RU"/>
              <a:pPr>
                <a:defRPr/>
              </a:pPr>
              <a:t>25.04.2016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74D9E-4116-47B9-A010-9BB881E848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52D5-98E7-47E5-9EE6-0B7A547F0C93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14D2-59D2-47E3-AA84-544DA6CF99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52D5-98E7-47E5-9EE6-0B7A547F0C93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14D2-59D2-47E3-AA84-544DA6CF9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52D5-98E7-47E5-9EE6-0B7A547F0C93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14D2-59D2-47E3-AA84-544DA6CF9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52D5-98E7-47E5-9EE6-0B7A547F0C93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14D2-59D2-47E3-AA84-544DA6CF9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52D5-98E7-47E5-9EE6-0B7A547F0C93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14D2-59D2-47E3-AA84-544DA6CF99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52D5-98E7-47E5-9EE6-0B7A547F0C93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14D2-59D2-47E3-AA84-544DA6CF9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52D5-98E7-47E5-9EE6-0B7A547F0C93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14D2-59D2-47E3-AA84-544DA6CF9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A236F-B206-407E-A74B-F586AF03BC0E}" type="datetimeFigureOut">
              <a:rPr lang="ru-RU"/>
              <a:pPr>
                <a:defRPr/>
              </a:pPr>
              <a:t>25.04.2016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DA115-0ACE-4163-8F2F-A1F9BCC2E3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E3271-55CB-4819-8A3D-77ACAB879E30}" type="datetimeFigureOut">
              <a:rPr lang="ru-RU"/>
              <a:pPr>
                <a:defRPr/>
              </a:pPr>
              <a:t>25.04.2016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93FC2-8178-468D-AECB-242B55CEA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36C33-DA92-49C4-BE95-F9EAA3111BFF}" type="datetimeFigureOut">
              <a:rPr lang="ru-RU"/>
              <a:pPr>
                <a:defRPr/>
              </a:pPr>
              <a:t>25.04.2016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708E1-B11A-4A32-BCFC-37C23098C4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869BE-F268-489C-8092-5AC63601CCB9}" type="datetimeFigureOut">
              <a:rPr lang="ru-RU"/>
              <a:pPr>
                <a:defRPr/>
              </a:pPr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37E43-5F1F-4A6D-B24D-67A8F420DB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52D5-98E7-47E5-9EE6-0B7A547F0C93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14D2-59D2-47E3-AA84-544DA6CF99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52D5-98E7-47E5-9EE6-0B7A547F0C93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14D2-59D2-47E3-AA84-544DA6CF99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52D5-98E7-47E5-9EE6-0B7A547F0C93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14D2-59D2-47E3-AA84-544DA6CF9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52D5-98E7-47E5-9EE6-0B7A547F0C93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14D2-59D2-47E3-AA84-544DA6CF99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174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4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73CE3C-120C-4AD9-B654-05A67C5FEC93}" type="datetimeFigureOut">
              <a:rPr lang="ru-RU"/>
              <a:pPr>
                <a:defRPr/>
              </a:pPr>
              <a:t>25.04.2016</a:t>
            </a:fld>
            <a:endParaRPr lang="ru-RU"/>
          </a:p>
        </p:txBody>
      </p:sp>
      <p:sp>
        <p:nvSpPr>
          <p:cNvPr id="13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C3246D-E4E2-47D3-BF49-394D3EF9A2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9BBB59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8064A2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E073CE3C-120C-4AD9-B654-05A67C5FEC93}" type="datetimeFigureOut">
              <a:rPr lang="ru-RU" smtClean="0"/>
              <a:pPr>
                <a:defRPr/>
              </a:pPr>
              <a:t>25.04.2016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4DC3246D-E4E2-47D3-BF49-394D3EF9A2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008063" y="620713"/>
            <a:ext cx="8135937" cy="5903912"/>
          </a:xfrm>
        </p:spPr>
        <p:txBody>
          <a:bodyPr>
            <a:normAutofit lnSpcReduction="10000"/>
          </a:bodyPr>
          <a:lstStyle/>
          <a:p>
            <a:pPr marL="36513" indent="-36513" algn="ctr">
              <a:lnSpc>
                <a:spcPct val="90000"/>
              </a:lnSpc>
              <a:buFontTx/>
              <a:buNone/>
            </a:pPr>
            <a:r>
              <a:rPr lang="uk-UA" sz="3500" dirty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Методичні та адміністративні аспекти забезпечення якості та ефективності навчально-виховної діяльності учнів </a:t>
            </a:r>
            <a:r>
              <a:rPr lang="en-US" sz="3500" dirty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36513" indent="-36513" algn="ctr">
              <a:lnSpc>
                <a:spcPct val="90000"/>
              </a:lnSpc>
              <a:buFontTx/>
              <a:buNone/>
            </a:pPr>
            <a:r>
              <a:rPr lang="uk-UA" sz="3500" dirty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4-х класів. </a:t>
            </a:r>
          </a:p>
          <a:p>
            <a:pPr marL="36513" indent="-36513" algn="ctr">
              <a:lnSpc>
                <a:spcPct val="90000"/>
              </a:lnSpc>
              <a:buFontTx/>
              <a:buNone/>
            </a:pPr>
            <a:endParaRPr lang="en-US" sz="3500" dirty="0">
              <a:solidFill>
                <a:srgbClr val="396395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13" indent="-36513" algn="ctr">
              <a:lnSpc>
                <a:spcPct val="90000"/>
              </a:lnSpc>
              <a:buFontTx/>
              <a:buNone/>
            </a:pPr>
            <a:r>
              <a:rPr lang="uk-UA" sz="3500" dirty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Робота школи щодо забезпечення наступності початкової та основної  ланок навчання.</a:t>
            </a:r>
            <a:endParaRPr lang="en-US" sz="3500" dirty="0">
              <a:solidFill>
                <a:srgbClr val="396395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13" indent="-36513" algn="ctr">
              <a:lnSpc>
                <a:spcPct val="90000"/>
              </a:lnSpc>
              <a:buFontTx/>
              <a:buNone/>
            </a:pPr>
            <a:endParaRPr lang="en-US" sz="3500" dirty="0">
              <a:solidFill>
                <a:srgbClr val="396395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13" indent="-36513" algn="r">
              <a:lnSpc>
                <a:spcPct val="90000"/>
              </a:lnSpc>
              <a:buFontTx/>
              <a:buNone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Заступник директора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6513" indent="-36513" algn="r">
              <a:lnSpc>
                <a:spcPct val="90000"/>
              </a:lnSpc>
              <a:buFontTx/>
              <a:buNone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з НВР ЗОШ І ст. № 37 </a:t>
            </a:r>
          </a:p>
          <a:p>
            <a:pPr marL="36513" indent="-36513" algn="r">
              <a:lnSpc>
                <a:spcPct val="90000"/>
              </a:lnSpc>
              <a:buFontTx/>
              <a:buNone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Каграманян Н.В.</a:t>
            </a:r>
            <a:r>
              <a:rPr lang="uk-UA" sz="1800" dirty="0"/>
              <a:t> </a:t>
            </a:r>
            <a:endParaRPr lang="uk-UA" sz="1800" dirty="0">
              <a:solidFill>
                <a:srgbClr val="39639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lIns="45720" rIns="45720">
            <a:noAutofit/>
          </a:bodyPr>
          <a:lstStyle/>
          <a:p>
            <a:pPr marL="0" indent="0" algn="ctr">
              <a:buNone/>
            </a:pPr>
            <a:r>
              <a:rPr lang="uk-UA" sz="27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Типові помилки, які зустрічаються </a:t>
            </a:r>
            <a:r>
              <a:rPr lang="ru-RU" sz="27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7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 роботах учнів  4 класів з української мови (диктант)</a:t>
            </a:r>
            <a:r>
              <a:rPr lang="ru-RU" sz="27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7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8991264"/>
              </p:ext>
            </p:extLst>
          </p:nvPr>
        </p:nvGraphicFramePr>
        <p:xfrm>
          <a:off x="971600" y="1556792"/>
          <a:ext cx="7162800" cy="4881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332656"/>
            <a:ext cx="7931150" cy="1143000"/>
          </a:xfrm>
        </p:spPr>
        <p:txBody>
          <a:bodyPr lIns="45720" rIns="45720">
            <a:noAutofit/>
          </a:bodyPr>
          <a:lstStyle/>
          <a:p>
            <a:pPr marL="0" indent="0" algn="ctr">
              <a:buNone/>
            </a:pPr>
            <a:r>
              <a:rPr lang="ru-RU" sz="3100" dirty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3100" dirty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івень навчальних досягнень учнів</a:t>
            </a:r>
            <a:br>
              <a:rPr lang="uk-UA" sz="3100" dirty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100" dirty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 4 класів, </a:t>
            </a:r>
            <a:r>
              <a:rPr lang="uk-UA" sz="3100" u="sng" dirty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uk-UA" sz="3100" u="sng" dirty="0" smtClean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англійської мови</a:t>
            </a:r>
            <a:r>
              <a:rPr lang="uk-UA" sz="3100" dirty="0" smtClean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3100" dirty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у порівняльній таблиці</a:t>
            </a:r>
            <a:endParaRPr lang="uk-UA" sz="31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3446135"/>
              </p:ext>
            </p:extLst>
          </p:nvPr>
        </p:nvGraphicFramePr>
        <p:xfrm>
          <a:off x="1331640" y="1988840"/>
          <a:ext cx="669674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404664"/>
            <a:ext cx="8572500" cy="607218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60000"/>
              </a:lnSpc>
              <a:buFontTx/>
              <a:buNone/>
            </a:pPr>
            <a:r>
              <a:rPr lang="uk-UA" sz="3000" dirty="0"/>
              <a:t> </a:t>
            </a:r>
            <a:r>
              <a:rPr lang="uk-UA" sz="3000" b="1" i="1" dirty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Педагогічний моніторинг </a:t>
            </a:r>
            <a:r>
              <a:rPr lang="uk-UA" sz="3000" dirty="0">
                <a:latin typeface="Times New Roman" pitchFamily="18" charset="0"/>
                <a:cs typeface="Times New Roman" pitchFamily="18" charset="0"/>
              </a:rPr>
              <a:t>– система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>
                <a:latin typeface="Times New Roman" pitchFamily="18" charset="0"/>
                <a:cs typeface="Times New Roman" pitchFamily="18" charset="0"/>
              </a:rPr>
              <a:t>педагогічного контролю, яка має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>
                <a:latin typeface="Times New Roman" pitchFamily="18" charset="0"/>
                <a:cs typeface="Times New Roman" pitchFamily="18" charset="0"/>
              </a:rPr>
              <a:t>певні функції: 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uk-UA" sz="3000" dirty="0">
                <a:latin typeface="Times New Roman" pitchFamily="18" charset="0"/>
                <a:cs typeface="Times New Roman" pitchFamily="18" charset="0"/>
              </a:rPr>
              <a:t>навчальну,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розвиваючу</a:t>
            </a:r>
            <a:r>
              <a:rPr lang="uk-UA" sz="30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uk-UA" sz="3000" dirty="0">
                <a:latin typeface="Times New Roman" pitchFamily="18" charset="0"/>
                <a:cs typeface="Times New Roman" pitchFamily="18" charset="0"/>
              </a:rPr>
              <a:t>виховну,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uk-UA" sz="3000" dirty="0" err="1" smtClean="0">
                <a:latin typeface="Times New Roman" pitchFamily="18" charset="0"/>
                <a:cs typeface="Times New Roman" pitchFamily="18" charset="0"/>
              </a:rPr>
              <a:t>коригуючу</a:t>
            </a:r>
            <a:r>
              <a:rPr lang="uk-UA" sz="3000" dirty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мотиваційно-стимулюючу</a:t>
            </a:r>
            <a:r>
              <a:rPr lang="uk-UA" sz="3000" dirty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організаційно-управлінську</a:t>
            </a:r>
            <a:r>
              <a:rPr lang="uk-UA" sz="3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uk-UA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u="sng" dirty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На етапі підбиття підсумків:</a:t>
            </a:r>
            <a:endParaRPr lang="en-US" sz="3000" u="sng" dirty="0">
              <a:solidFill>
                <a:srgbClr val="396395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uk-UA" sz="3000" dirty="0">
                <a:latin typeface="Times New Roman" pitchFamily="18" charset="0"/>
                <a:cs typeface="Times New Roman" pitchFamily="18" charset="0"/>
              </a:rPr>
              <a:t> аналіз навчальних досягнень учнів,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uk-UA" sz="3000" dirty="0">
                <a:latin typeface="Times New Roman" pitchFamily="18" charset="0"/>
                <a:cs typeface="Times New Roman" pitchFamily="18" charset="0"/>
              </a:rPr>
              <a:t>коригування знань та вмінь, що дає 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>
                <a:latin typeface="Times New Roman" pitchFamily="18" charset="0"/>
                <a:cs typeface="Times New Roman" pitchFamily="18" charset="0"/>
              </a:rPr>
              <a:t>прогнозування подальших тенденцій розвитку навчально-виховного процесу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uk-UA" sz="3000" dirty="0">
                <a:latin typeface="Times New Roman" pitchFamily="18" charset="0"/>
                <a:cs typeface="Times New Roman" pitchFamily="18" charset="0"/>
              </a:rPr>
              <a:t>звітна документація.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4294967295"/>
          </p:nvPr>
        </p:nvSpPr>
        <p:spPr>
          <a:xfrm>
            <a:off x="755576" y="332656"/>
            <a:ext cx="7829550" cy="5768975"/>
          </a:xfrm>
        </p:spPr>
        <p:txBody>
          <a:bodyPr/>
          <a:lstStyle/>
          <a:p>
            <a:pPr algn="just">
              <a:buFontTx/>
              <a:buNone/>
            </a:pPr>
            <a:r>
              <a:rPr lang="uk-UA" dirty="0"/>
              <a:t>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Для більш ефективного аналізу успішності учнів 2-4-х класів кожного семестру проводиться детальний моніторинг контрольних робіт, які аналізуються в порівнянні з попередніми. Прослідковуємо динаміку успішності, з'ясовуємо прогалини при вивченні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відповідних тем. 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260648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Рівень </a:t>
            </a:r>
            <a:r>
              <a:rPr lang="uk-UA" sz="2400" b="1" dirty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навчальних досягнень учнів </a:t>
            </a:r>
            <a:r>
              <a:rPr lang="uk-UA" sz="2400" b="1" dirty="0" smtClean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4 класів </a:t>
            </a:r>
            <a:r>
              <a:rPr lang="uk-UA" sz="2400" b="1" dirty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dirty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u="sng" dirty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з математики </a:t>
            </a:r>
            <a:r>
              <a:rPr lang="uk-UA" sz="2400" b="1" u="sng" dirty="0" smtClean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uk-UA" sz="2400" b="1" u="sng" dirty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sz="2400" b="1" u="sng" dirty="0" smtClean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семестр)</a:t>
            </a:r>
            <a:r>
              <a:rPr lang="uk-UA" sz="2400" b="1" u="sng" dirty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u="sng" dirty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6895570"/>
              </p:ext>
            </p:extLst>
          </p:nvPr>
        </p:nvGraphicFramePr>
        <p:xfrm>
          <a:off x="971600" y="1340768"/>
          <a:ext cx="7248277" cy="4562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439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332656"/>
            <a:ext cx="8229600" cy="1143000"/>
          </a:xfrm>
        </p:spPr>
        <p:txBody>
          <a:bodyPr lIns="45720" rIns="45720">
            <a:normAutofit fontScale="90000"/>
          </a:bodyPr>
          <a:lstStyle/>
          <a:p>
            <a:pPr marL="0" indent="0" algn="ctr">
              <a:buNone/>
            </a:pPr>
            <a:r>
              <a:rPr lang="ru-RU" sz="2700" dirty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700" dirty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івень навчальних досягнень учнів </a:t>
            </a:r>
            <a:r>
              <a:rPr lang="uk-UA" sz="2700" dirty="0" smtClean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4 -А класу, </a:t>
            </a:r>
            <a:r>
              <a:rPr lang="uk-UA" sz="2700" dirty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700" dirty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700" u="sng" dirty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uk-UA" sz="2700" u="sng" dirty="0" smtClean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математики за І семестр </a:t>
            </a:r>
            <a:br>
              <a:rPr lang="uk-UA" sz="2700" u="sng" dirty="0" smtClean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700" u="sng" dirty="0" smtClean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та під час державної атестації школи</a:t>
            </a:r>
            <a:r>
              <a:rPr lang="uk-UA" sz="2700" dirty="0" smtClean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uk-UA" sz="2700" dirty="0" smtClean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700" dirty="0" smtClean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700" dirty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порівняльній </a:t>
            </a:r>
            <a:r>
              <a:rPr lang="uk-UA" sz="2700" dirty="0" smtClean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таблиці (%).</a:t>
            </a:r>
            <a:endParaRPr lang="uk-UA" sz="2700" dirty="0">
              <a:solidFill>
                <a:srgbClr val="39639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8746569"/>
              </p:ext>
            </p:extLst>
          </p:nvPr>
        </p:nvGraphicFramePr>
        <p:xfrm>
          <a:off x="1475656" y="2060848"/>
          <a:ext cx="619268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260648"/>
            <a:ext cx="6912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Типові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помилки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зустрічаються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 роботах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математики</a:t>
            </a: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Ісеместр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3208950"/>
              </p:ext>
            </p:extLst>
          </p:nvPr>
        </p:nvGraphicFramePr>
        <p:xfrm>
          <a:off x="1187624" y="1484784"/>
          <a:ext cx="6867525" cy="4819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4294967295"/>
          </p:nvPr>
        </p:nvSpPr>
        <p:spPr>
          <a:xfrm>
            <a:off x="539552" y="692696"/>
            <a:ext cx="7900988" cy="5911850"/>
          </a:xfrm>
        </p:spPr>
        <p:txBody>
          <a:bodyPr/>
          <a:lstStyle/>
          <a:p>
            <a:pPr algn="just">
              <a:buFontTx/>
              <a:buNone/>
            </a:pPr>
            <a:r>
              <a:rPr lang="uk-UA" dirty="0">
                <a:latin typeface="Times New Roman" pitchFamily="18" charset="0"/>
              </a:rPr>
              <a:t>      Завдяки моніторинговим дослідженням у педколективу школи значно розширились можливості унаочнення позитиву і негативу в організації навчального процесу, чітко видно динаміку у роботі вчителів та кожного з учнів.</a:t>
            </a:r>
            <a:endParaRPr lang="ru-RU" dirty="0">
              <a:latin typeface="Times New Roman" pitchFamily="18" charset="0"/>
            </a:endParaRPr>
          </a:p>
          <a:p>
            <a:pPr algn="just">
              <a:buFontTx/>
              <a:buNone/>
            </a:pPr>
            <a:r>
              <a:rPr lang="uk-UA" dirty="0">
                <a:latin typeface="Times New Roman" pitchFamily="18" charset="0"/>
              </a:rPr>
              <a:t>       </a:t>
            </a:r>
          </a:p>
          <a:p>
            <a:pPr algn="just">
              <a:buFontTx/>
              <a:buNone/>
            </a:pPr>
            <a:r>
              <a:rPr lang="uk-UA" dirty="0">
                <a:latin typeface="Times New Roman" pitchFamily="18" charset="0"/>
              </a:rPr>
              <a:t>       Найбільш повну картину якості освіти у школі дають , звичайно </a:t>
            </a:r>
            <a:r>
              <a:rPr lang="uk-UA" dirty="0" smtClean="0">
                <a:latin typeface="Times New Roman" pitchFamily="18" charset="0"/>
              </a:rPr>
              <a:t>ж,  </a:t>
            </a:r>
            <a:r>
              <a:rPr lang="uk-UA" dirty="0">
                <a:latin typeface="Times New Roman" pitchFamily="18" charset="0"/>
              </a:rPr>
              <a:t>результати ДПА </a:t>
            </a:r>
            <a:r>
              <a:rPr lang="uk-UA" dirty="0" smtClean="0">
                <a:latin typeface="Times New Roman" pitchFamily="18" charset="0"/>
              </a:rPr>
              <a:t>.</a:t>
            </a:r>
            <a:endParaRPr lang="ru-RU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lIns="45720" rIns="45720">
            <a:normAutofit fontScale="90000"/>
          </a:bodyPr>
          <a:lstStyle/>
          <a:p>
            <a:pPr marL="0" indent="0" algn="ctr">
              <a:buNone/>
            </a:pPr>
            <a:r>
              <a:rPr lang="uk-UA" sz="2800" dirty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Рівень навчальних досягнень учнів 4 класів </a:t>
            </a:r>
            <a:br>
              <a:rPr lang="uk-UA" sz="2800" dirty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u="sng" dirty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uk-UA" sz="2800" u="sng" dirty="0" smtClean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української мови </a:t>
            </a:r>
            <a:r>
              <a:rPr lang="uk-UA" sz="2800" u="sng" dirty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( І семестр)</a:t>
            </a:r>
            <a:br>
              <a:rPr lang="uk-UA" sz="2800" u="sng" dirty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9965986"/>
              </p:ext>
            </p:extLst>
          </p:nvPr>
        </p:nvGraphicFramePr>
        <p:xfrm>
          <a:off x="1259632" y="1484784"/>
          <a:ext cx="691276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400" b="1" dirty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івень навчальних досягнень учнів 4 </a:t>
            </a:r>
            <a:r>
              <a:rPr lang="uk-UA" sz="2400" b="1" dirty="0" smtClean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- В </a:t>
            </a:r>
            <a:r>
              <a:rPr lang="uk-UA" sz="2400" b="1" dirty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класу, </a:t>
            </a:r>
            <a:br>
              <a:rPr lang="uk-UA" sz="2400" b="1" dirty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u="sng" dirty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uk-UA" sz="2400" b="1" u="sng" dirty="0" smtClean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української мови </a:t>
            </a:r>
            <a:r>
              <a:rPr lang="uk-UA" sz="2400" b="1" u="sng" dirty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за І семестр </a:t>
            </a:r>
            <a:br>
              <a:rPr lang="uk-UA" sz="2400" b="1" u="sng" dirty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u="sng" dirty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та під час державної атестації школи</a:t>
            </a:r>
            <a:r>
              <a:rPr lang="uk-UA" sz="2400" b="1" dirty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uk-UA" sz="2400" b="1" dirty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у порівняльній </a:t>
            </a:r>
            <a:r>
              <a:rPr lang="uk-UA" sz="2400" b="1" dirty="0" smtClean="0">
                <a:solidFill>
                  <a:srgbClr val="396395"/>
                </a:solidFill>
                <a:latin typeface="Times New Roman" pitchFamily="18" charset="0"/>
                <a:cs typeface="Times New Roman" pitchFamily="18" charset="0"/>
              </a:rPr>
              <a:t>таблиці (%).</a:t>
            </a:r>
            <a:endParaRPr lang="ru-RU" sz="2400" b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8195003"/>
              </p:ext>
            </p:extLst>
          </p:nvPr>
        </p:nvGraphicFramePr>
        <p:xfrm>
          <a:off x="1259632" y="1850098"/>
          <a:ext cx="712879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70934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Другая 2">
      <a:dk1>
        <a:srgbClr val="B8CCE4"/>
      </a:dk1>
      <a:lt1>
        <a:sysClr val="window" lastClr="FFFFFF"/>
      </a:lt1>
      <a:dk2>
        <a:srgbClr val="9AB6D8"/>
      </a:dk2>
      <a:lt2>
        <a:srgbClr val="B8CCE4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хническая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</TotalTime>
  <Words>231</Words>
  <Application>Microsoft Office PowerPoint</Application>
  <PresentationFormat>Экран (4:3)</PresentationFormat>
  <Paragraphs>32</Paragraphs>
  <Slides>11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Техническая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Рівень навчальних досягнень учнів 4 -А класу,  з математики за І семестр  та під час державної атестації школи,  у порівняльній таблиці (%).</vt:lpstr>
      <vt:lpstr>Презентация PowerPoint</vt:lpstr>
      <vt:lpstr>Презентация PowerPoint</vt:lpstr>
      <vt:lpstr>Рівень навчальних досягнень учнів 4 класів  з української мови ( І семестр) </vt:lpstr>
      <vt:lpstr>Презентация PowerPoint</vt:lpstr>
      <vt:lpstr>Типові помилки, які зустрічаються  в роботах учнів  4 класів з української мови (диктант) </vt:lpstr>
      <vt:lpstr>Рівень навчальних досягнень учнів  4 класів, з англійської мови, у порівняльній таблиці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admin</cp:lastModifiedBy>
  <cp:revision>33</cp:revision>
  <dcterms:created xsi:type="dcterms:W3CDTF">2013-09-20T16:11:39Z</dcterms:created>
  <dcterms:modified xsi:type="dcterms:W3CDTF">2016-04-25T09:47:14Z</dcterms:modified>
</cp:coreProperties>
</file>