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2" r:id="rId3"/>
    <p:sldId id="273" r:id="rId4"/>
    <p:sldId id="260" r:id="rId5"/>
    <p:sldId id="256" r:id="rId6"/>
    <p:sldId id="274" r:id="rId7"/>
    <p:sldId id="275" r:id="rId8"/>
    <p:sldId id="276" r:id="rId9"/>
    <p:sldId id="277" r:id="rId10"/>
    <p:sldId id="278" r:id="rId11"/>
    <p:sldId id="279" r:id="rId12"/>
    <p:sldId id="283" r:id="rId13"/>
    <p:sldId id="265" r:id="rId14"/>
    <p:sldId id="284" r:id="rId15"/>
    <p:sldId id="281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ена" initials="Л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11033-C19D-4461-9D2B-37DBE2B2AD5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3354F-4D01-4234-9104-B50C51E1B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4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FB405-2759-4F9E-B883-3BA7528AEF25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8DB2E-1D9D-4B0E-A56C-07725656A2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10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6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6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1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5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01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5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5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88832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Девіз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творчих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та </a:t>
            </a:r>
            <a:r>
              <a:rPr lang="ru-RU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винахідливих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35480"/>
            <a:ext cx="7272808" cy="4389120"/>
          </a:xfrm>
        </p:spPr>
        <p:txBody>
          <a:bodyPr/>
          <a:lstStyle/>
          <a:p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</a:rPr>
              <a:t>Видумуй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, пробуй, твори!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Розум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</a:rPr>
              <a:t>фантазію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прояви!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Активним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і </a:t>
            </a:r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</a:rPr>
              <a:t>уважним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будь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І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про </a:t>
            </a:r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</a:rPr>
              <a:t>кмітливість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 не забудь!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2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" y="1357300"/>
            <a:ext cx="9001156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dirty="0" err="1" smtClean="0">
                <a:ln w="0"/>
                <a:solidFill>
                  <a:srgbClr val="FF0000"/>
                </a:solidFill>
                <a:effectLst/>
              </a:rPr>
              <a:t>Узбережжя</a:t>
            </a:r>
            <a:r>
              <a:rPr lang="ru-RU" sz="6600" b="1" cap="all" dirty="0" smtClean="0">
                <a:ln w="0"/>
                <a:solidFill>
                  <a:srgbClr val="FF0000"/>
                </a:solidFill>
                <a:effectLst/>
              </a:rPr>
              <a:t>-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смуга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землі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вздовж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берега моря, озера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3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cap="all" dirty="0" err="1" smtClean="0">
                <a:ln w="0"/>
                <a:solidFill>
                  <a:srgbClr val="FF0000"/>
                </a:solidFill>
                <a:effectLst/>
              </a:rPr>
              <a:t>Вугілля</a:t>
            </a:r>
            <a:r>
              <a:rPr lang="ru-RU" sz="2600" b="1" cap="all" dirty="0" smtClean="0">
                <a:ln w="0"/>
                <a:solidFill>
                  <a:srgbClr val="FF0000"/>
                </a:solidFill>
                <a:effectLst/>
              </a:rPr>
              <a:t>  -    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тверда горюча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речовина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Рослин-ного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походження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,  Яка  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видобувається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з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надр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Землі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;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ще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залишки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від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Неповного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згоряння</a:t>
            </a:r>
            <a:r>
              <a:rPr lang="ru-RU" sz="2600" b="1" cap="all" dirty="0" smtClean="0">
                <a:ln w="0"/>
                <a:solidFill>
                  <a:srgbClr val="0070C0"/>
                </a:solidFill>
                <a:effectLst/>
              </a:rPr>
              <a:t>  </a:t>
            </a:r>
            <a:r>
              <a:rPr lang="ru-RU" sz="2600" b="1" cap="all" dirty="0" err="1" smtClean="0">
                <a:ln w="0"/>
                <a:solidFill>
                  <a:srgbClr val="0070C0"/>
                </a:solidFill>
                <a:effectLst/>
              </a:rPr>
              <a:t>деревини</a:t>
            </a:r>
            <a:endParaRPr lang="ru-RU" sz="2600" b="1" cap="all" dirty="0">
              <a:ln w="0"/>
              <a:solidFill>
                <a:srgbClr val="0070C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143248"/>
            <a:ext cx="914400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cap="all" dirty="0" err="1" smtClean="0">
                <a:ln w="0"/>
                <a:solidFill>
                  <a:srgbClr val="FF0000"/>
                </a:solidFill>
                <a:effectLst/>
              </a:rPr>
              <a:t>Убрання</a:t>
            </a:r>
            <a:r>
              <a:rPr lang="ru-RU" sz="2600" b="1" cap="all" dirty="0" smtClean="0">
                <a:ln w="0"/>
                <a:solidFill>
                  <a:srgbClr val="FF0000"/>
                </a:solidFill>
                <a:effectLst/>
              </a:rPr>
              <a:t> -  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сукупність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предметів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з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тканини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хутра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шкіри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, 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які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одягають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;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ще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–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красивий</a:t>
            </a:r>
            <a:r>
              <a:rPr lang="ru-RU" sz="2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6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одяг</a:t>
            </a:r>
            <a:endParaRPr lang="ru-RU" sz="2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929198"/>
            <a:ext cx="914400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cap="all" spc="0" dirty="0" err="1" smtClean="0">
                <a:ln w="0"/>
                <a:solidFill>
                  <a:srgbClr val="FF0000"/>
                </a:solidFill>
                <a:effectLst/>
              </a:rPr>
              <a:t>Узбережжя</a:t>
            </a:r>
            <a:r>
              <a:rPr lang="ru-RU" sz="2600" b="1" cap="all" spc="0" dirty="0" smtClean="0">
                <a:ln w="0"/>
                <a:solidFill>
                  <a:srgbClr val="FF0000"/>
                </a:solidFill>
                <a:effectLst/>
              </a:rPr>
              <a:t>-   </a:t>
            </a:r>
            <a:r>
              <a:rPr lang="ru-RU" sz="2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60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смуга</a:t>
            </a:r>
            <a:r>
              <a:rPr lang="ru-RU" sz="26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 </a:t>
            </a:r>
            <a:r>
              <a:rPr lang="ru-RU" sz="260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землі</a:t>
            </a:r>
            <a:r>
              <a:rPr lang="ru-RU" sz="26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ru-RU" sz="260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вздовж</a:t>
            </a:r>
            <a:r>
              <a:rPr lang="ru-RU" sz="26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берега моря, озера</a:t>
            </a:r>
            <a:endParaRPr lang="ru-RU" sz="2600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6" y="1214424"/>
            <a:ext cx="8702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Вугі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лл</a:t>
            </a:r>
            <a:r>
              <a:rPr lang="ru-RU" sz="3600" b="1" dirty="0" err="1" smtClean="0">
                <a:solidFill>
                  <a:srgbClr val="FF0000"/>
                </a:solidFill>
              </a:rPr>
              <a:t>я</a:t>
            </a:r>
            <a:r>
              <a:rPr lang="ru-RU" sz="3600" b="1" dirty="0" smtClean="0"/>
              <a:t> – </a:t>
            </a:r>
            <a:r>
              <a:rPr lang="ru-RU" sz="3600" b="1" dirty="0" err="1" smtClean="0"/>
              <a:t>це</a:t>
            </a:r>
            <a:r>
              <a:rPr lang="ru-RU" sz="3600" b="1" dirty="0" smtClean="0"/>
              <a:t> тверда горюча </a:t>
            </a:r>
            <a:r>
              <a:rPr lang="ru-RU" sz="3600" b="1" dirty="0" err="1" smtClean="0"/>
              <a:t>речовина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928936"/>
            <a:ext cx="7893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Убра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нн</a:t>
            </a:r>
            <a:r>
              <a:rPr lang="ru-RU" sz="3600" b="1" dirty="0" err="1" smtClean="0">
                <a:solidFill>
                  <a:srgbClr val="FF0000"/>
                </a:solidFill>
              </a:rPr>
              <a:t>я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– </a:t>
            </a:r>
            <a:r>
              <a:rPr lang="ru-RU" sz="3600" b="1" dirty="0" err="1" smtClean="0"/>
              <a:t>багато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предметів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одягу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630" y="4857762"/>
            <a:ext cx="9043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Узбере</a:t>
            </a:r>
            <a:r>
              <a:rPr lang="ru-RU" sz="3200" b="1" u="sng" dirty="0" err="1" smtClean="0">
                <a:solidFill>
                  <a:srgbClr val="FF0000"/>
                </a:solidFill>
              </a:rPr>
              <a:t>жж</a:t>
            </a:r>
            <a:r>
              <a:rPr lang="ru-RU" sz="3200" b="1" dirty="0" err="1" smtClean="0">
                <a:solidFill>
                  <a:srgbClr val="FF0000"/>
                </a:solidFill>
              </a:rPr>
              <a:t>я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це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це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смуга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землі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вздовж</a:t>
            </a:r>
            <a:r>
              <a:rPr lang="ru-RU" sz="3200" b="1" dirty="0" smtClean="0"/>
              <a:t> моря.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Перенось правильно!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785787" y="2071678"/>
            <a:ext cx="8219256" cy="2282552"/>
          </a:xfrm>
        </p:spPr>
        <p:txBody>
          <a:bodyPr>
            <a:normAutofit lnSpcReduction="10000"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Запам'ятайте</a:t>
            </a:r>
            <a:r>
              <a:rPr lang="ru-RU" sz="3600" b="1" dirty="0">
                <a:solidFill>
                  <a:srgbClr val="FF0000"/>
                </a:solidFill>
              </a:rPr>
              <a:t>!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У словах з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</a:rPr>
              <a:t>подовженим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</a:rPr>
              <a:t>м'яким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приголосним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звуком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</a:rPr>
              <a:t>можливий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двоякий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перенос: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i="1" dirty="0" err="1" smtClean="0">
                <a:solidFill>
                  <a:srgbClr val="FF0000"/>
                </a:solidFill>
              </a:rPr>
              <a:t>зі-лля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зіл-ля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247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71480"/>
            <a:ext cx="4495800" cy="628652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варіант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Чита-ння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читан-ня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</a:p>
          <a:p>
            <a:pPr algn="ctr"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корі-ння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корін-ня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7" y="571480"/>
            <a:ext cx="4500563" cy="628652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варіант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Насі-ння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насін-ня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</a:p>
          <a:p>
            <a:pPr algn="ctr"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зна-ння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знан-ня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215234" y="3428999"/>
            <a:ext cx="6857206" cy="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8" y="500042"/>
            <a:ext cx="8715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>
                <a:solidFill>
                  <a:srgbClr val="002060"/>
                </a:solidFill>
              </a:rPr>
              <a:t>Завжди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</a:rPr>
              <a:t>діляться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</a:rPr>
              <a:t>шкіль-ним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u="sng" dirty="0" err="1" smtClean="0">
                <a:solidFill>
                  <a:srgbClr val="C00000"/>
                </a:solidFill>
              </a:rPr>
              <a:t>приладдям</a:t>
            </a:r>
            <a:r>
              <a:rPr lang="ru-RU" sz="6000" dirty="0" smtClean="0">
                <a:solidFill>
                  <a:srgbClr val="002060"/>
                </a:solidFill>
              </a:rPr>
              <a:t>. </a:t>
            </a:r>
            <a:r>
              <a:rPr lang="ru-RU" sz="6000" dirty="0" err="1" smtClean="0">
                <a:solidFill>
                  <a:srgbClr val="002060"/>
                </a:solidFill>
              </a:rPr>
              <a:t>Дуже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</a:rPr>
              <a:t>люблять</a:t>
            </a:r>
            <a:r>
              <a:rPr lang="ru-RU" sz="6000" dirty="0" smtClean="0">
                <a:solidFill>
                  <a:srgbClr val="002060"/>
                </a:solidFill>
              </a:rPr>
              <a:t> уроки </a:t>
            </a:r>
            <a:r>
              <a:rPr lang="ru-RU" sz="6000" u="sng" dirty="0" err="1" smtClean="0">
                <a:solidFill>
                  <a:srgbClr val="C00000"/>
                </a:solidFill>
              </a:rPr>
              <a:t>читання</a:t>
            </a:r>
            <a:r>
              <a:rPr lang="ru-RU" sz="6000" dirty="0" smtClean="0">
                <a:solidFill>
                  <a:srgbClr val="002060"/>
                </a:solidFill>
              </a:rPr>
              <a:t> та </a:t>
            </a:r>
            <a:r>
              <a:rPr lang="ru-RU" sz="6000" u="sng" dirty="0" err="1" smtClean="0">
                <a:solidFill>
                  <a:srgbClr val="C00000"/>
                </a:solidFill>
              </a:rPr>
              <a:t>малювання</a:t>
            </a:r>
            <a:r>
              <a:rPr lang="ru-RU" sz="6000" dirty="0" smtClean="0">
                <a:solidFill>
                  <a:srgbClr val="002060"/>
                </a:solidFill>
              </a:rPr>
              <a:t>. Разом </a:t>
            </a:r>
            <a:r>
              <a:rPr lang="ru-RU" sz="6000" dirty="0" err="1" smtClean="0">
                <a:solidFill>
                  <a:srgbClr val="002060"/>
                </a:solidFill>
              </a:rPr>
              <a:t>го-тують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</a:rPr>
              <a:t>домашні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u="sng" dirty="0" err="1" smtClean="0">
                <a:solidFill>
                  <a:srgbClr val="C00000"/>
                </a:solidFill>
              </a:rPr>
              <a:t>завдан-ня</a:t>
            </a:r>
            <a:r>
              <a:rPr lang="ru-RU" sz="6000" u="sng" dirty="0" smtClean="0">
                <a:solidFill>
                  <a:srgbClr val="C00000"/>
                </a:solidFill>
              </a:rPr>
              <a:t>.</a:t>
            </a:r>
            <a:endParaRPr lang="ru-RU" sz="60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124744"/>
            <a:ext cx="4248472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Закріпимо!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2128" y="2600910"/>
            <a:ext cx="6624736" cy="208823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Cambria" pitchFamily="18" charset="0"/>
              </a:rPr>
              <a:t>М'які подовжені приголосні звуки на письмі позначаються двома однаковими буквами: </a:t>
            </a: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вугі</a:t>
            </a:r>
            <a:r>
              <a:rPr lang="uk-UA" sz="2800" b="1" dirty="0" smtClean="0">
                <a:solidFill>
                  <a:srgbClr val="002060"/>
                </a:solidFill>
                <a:latin typeface="Cambria" pitchFamily="18" charset="0"/>
              </a:rPr>
              <a:t>лл</a:t>
            </a: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я, узбере</a:t>
            </a:r>
            <a:r>
              <a:rPr lang="uk-UA" sz="2800" b="1" dirty="0" smtClean="0">
                <a:solidFill>
                  <a:srgbClr val="002060"/>
                </a:solidFill>
                <a:latin typeface="Cambria" pitchFamily="18" charset="0"/>
              </a:rPr>
              <a:t>жж</a:t>
            </a: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я, чита</a:t>
            </a:r>
            <a:r>
              <a:rPr lang="uk-UA" sz="2800" b="1" dirty="0" smtClean="0">
                <a:solidFill>
                  <a:srgbClr val="002060"/>
                </a:solidFill>
                <a:latin typeface="Cambria" pitchFamily="18" charset="0"/>
              </a:rPr>
              <a:t>нн</a:t>
            </a: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я.</a:t>
            </a:r>
            <a:endParaRPr lang="uk-UA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80313" y="3645024"/>
            <a:ext cx="1368155" cy="30413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"/>
            <a:ext cx="2304256" cy="36022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358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74" y="1916832"/>
            <a:ext cx="768784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НАВЧАЙТЕСЯ ІЗ ЗАДОВОЛЕННЯМ!</a:t>
            </a:r>
            <a:endParaRPr lang="ru-RU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71" y="1214422"/>
            <a:ext cx="69295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/>
              <a:t>Мід</a:t>
            </a:r>
            <a:r>
              <a:rPr lang="ru-RU" sz="9600" dirty="0" err="1" smtClean="0">
                <a:solidFill>
                  <a:srgbClr val="FF0000"/>
                </a:solidFill>
              </a:rPr>
              <a:t>ь</a:t>
            </a:r>
            <a:r>
              <a:rPr lang="ru-RU" sz="9600" dirty="0" smtClean="0"/>
              <a:t>, ден</a:t>
            </a:r>
            <a:r>
              <a:rPr lang="ru-RU" sz="9600" dirty="0" smtClean="0">
                <a:solidFill>
                  <a:srgbClr val="FF0000"/>
                </a:solidFill>
              </a:rPr>
              <a:t>ь</a:t>
            </a:r>
            <a:r>
              <a:rPr lang="ru-RU" sz="9600" dirty="0" smtClean="0"/>
              <a:t>,      лос</a:t>
            </a:r>
            <a:r>
              <a:rPr lang="ru-RU" sz="9600" dirty="0" smtClean="0">
                <a:solidFill>
                  <a:srgbClr val="FF0000"/>
                </a:solidFill>
              </a:rPr>
              <a:t>ь</a:t>
            </a:r>
            <a:r>
              <a:rPr lang="ru-RU" sz="9600" dirty="0" smtClean="0"/>
              <a:t>, </a:t>
            </a:r>
            <a:r>
              <a:rPr lang="ru-RU" sz="9600" dirty="0" err="1" smtClean="0"/>
              <a:t>сіл</a:t>
            </a:r>
            <a:r>
              <a:rPr lang="ru-RU" sz="9600" dirty="0" err="1" smtClean="0">
                <a:solidFill>
                  <a:srgbClr val="FF0000"/>
                </a:solidFill>
              </a:rPr>
              <a:t>ь</a:t>
            </a:r>
            <a:r>
              <a:rPr lang="ru-RU" sz="9600" dirty="0" smtClean="0"/>
              <a:t>, </a:t>
            </a:r>
            <a:r>
              <a:rPr lang="ru-RU" sz="9600" dirty="0" err="1" smtClean="0"/>
              <a:t>заєц</a:t>
            </a:r>
            <a:r>
              <a:rPr lang="ru-RU" sz="9600" dirty="0" err="1" smtClean="0">
                <a:solidFill>
                  <a:srgbClr val="FF0000"/>
                </a:solidFill>
              </a:rPr>
              <a:t>ь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6" y="928672"/>
            <a:ext cx="9001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Зав|да|ння</a:t>
            </a:r>
            <a:r>
              <a:rPr lang="ru-RU" sz="4800" b="1" dirty="0" smtClean="0"/>
              <a:t>-[- о - - </a:t>
            </a:r>
            <a:r>
              <a:rPr lang="ru-RU" sz="4800" b="1" dirty="0" err="1" smtClean="0"/>
              <a:t>о</a:t>
            </a:r>
            <a:r>
              <a:rPr lang="ru-RU" sz="4800" b="1" dirty="0" smtClean="0"/>
              <a:t> =: </a:t>
            </a:r>
            <a:r>
              <a:rPr lang="ru-RU" sz="4800" b="1" dirty="0" err="1" smtClean="0"/>
              <a:t>о</a:t>
            </a:r>
            <a:r>
              <a:rPr lang="ru-RU" sz="4800" b="1" dirty="0" smtClean="0"/>
              <a:t>]-8 б.,</a:t>
            </a:r>
          </a:p>
          <a:p>
            <a:r>
              <a:rPr lang="ru-RU" sz="4800" b="1" dirty="0" smtClean="0"/>
              <a:t>7 зв.,3 </a:t>
            </a:r>
            <a:r>
              <a:rPr lang="ru-RU" sz="4800" b="1" dirty="0" err="1" smtClean="0"/>
              <a:t>скл</a:t>
            </a:r>
            <a:r>
              <a:rPr lang="ru-RU" sz="4800" b="1" dirty="0" smtClean="0"/>
              <a:t>.</a:t>
            </a:r>
          </a:p>
          <a:p>
            <a:r>
              <a:rPr lang="ru-RU" sz="4800" b="1" dirty="0" smtClean="0"/>
              <a:t>Гол.-[а, а, а]</a:t>
            </a:r>
          </a:p>
          <a:p>
            <a:r>
              <a:rPr lang="ru-RU" sz="4800" b="1" dirty="0" err="1" smtClean="0"/>
              <a:t>Пригол</a:t>
            </a:r>
            <a:r>
              <a:rPr lang="ru-RU" sz="4800" b="1" dirty="0" smtClean="0"/>
              <a:t>.- [ </a:t>
            </a:r>
            <a:r>
              <a:rPr lang="ru-RU" sz="4800" b="1" dirty="0" err="1" smtClean="0"/>
              <a:t>з</a:t>
            </a:r>
            <a:r>
              <a:rPr lang="ru-RU" sz="4800" b="1" dirty="0" smtClean="0"/>
              <a:t>, в, </a:t>
            </a:r>
            <a:r>
              <a:rPr lang="ru-RU" sz="4800" b="1" dirty="0" err="1" smtClean="0"/>
              <a:t>д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': ] </a:t>
            </a:r>
          </a:p>
          <a:p>
            <a:r>
              <a:rPr lang="ru-RU" sz="4800" b="1" dirty="0" err="1" smtClean="0"/>
              <a:t>дзв</a:t>
            </a:r>
            <a:r>
              <a:rPr lang="ru-RU" sz="4800" b="1" dirty="0" smtClean="0"/>
              <a:t>.-[ </a:t>
            </a:r>
            <a:r>
              <a:rPr lang="ru-RU" sz="4800" b="1" dirty="0" err="1" smtClean="0"/>
              <a:t>з</a:t>
            </a:r>
            <a:r>
              <a:rPr lang="ru-RU" sz="4800" b="1" dirty="0" smtClean="0"/>
              <a:t>, в, </a:t>
            </a:r>
            <a:r>
              <a:rPr lang="ru-RU" sz="4800" b="1" dirty="0" err="1" smtClean="0"/>
              <a:t>д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': ]</a:t>
            </a:r>
          </a:p>
          <a:p>
            <a:r>
              <a:rPr lang="ru-RU" sz="4800" b="1" dirty="0" smtClean="0"/>
              <a:t>глух.- </a:t>
            </a:r>
            <a:r>
              <a:rPr lang="ru-RU" sz="4800" b="1" dirty="0" err="1" smtClean="0"/>
              <a:t>немає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3058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Порівняйте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вимову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878" y="928670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uk-UA" sz="72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uk-UA" sz="7200" dirty="0" err="1" smtClean="0">
                <a:solidFill>
                  <a:srgbClr val="FF0000"/>
                </a:solidFill>
              </a:rPr>
              <a:t>л</a:t>
            </a:r>
            <a:r>
              <a:rPr lang="uk-UA" sz="7200" dirty="0" err="1" smtClean="0">
                <a:solidFill>
                  <a:schemeClr val="accent1">
                    <a:lumMod val="75000"/>
                  </a:schemeClr>
                </a:solidFill>
              </a:rPr>
              <a:t>ка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</a:rPr>
              <a:t>— </a:t>
            </a:r>
            <a:r>
              <a:rPr lang="ru-RU" sz="7200" dirty="0" err="1">
                <a:solidFill>
                  <a:schemeClr val="accent1">
                    <a:lumMod val="75000"/>
                  </a:schemeClr>
                </a:solidFill>
              </a:rPr>
              <a:t>гі</a:t>
            </a:r>
            <a:r>
              <a:rPr lang="ru-RU" sz="7200" dirty="0" err="1">
                <a:solidFill>
                  <a:srgbClr val="FF0000"/>
                </a:solidFill>
              </a:rPr>
              <a:t>лл</a:t>
            </a:r>
            <a:r>
              <a:rPr lang="ru-RU" sz="7200" dirty="0" err="1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оло</a:t>
            </a:r>
            <a:r>
              <a:rPr lang="ru-RU" sz="7200" dirty="0" smtClean="0">
                <a:solidFill>
                  <a:srgbClr val="FF0000"/>
                </a:solidFill>
              </a:rPr>
              <a:t>с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</a:rPr>
              <a:t>коло</a:t>
            </a:r>
            <a:r>
              <a:rPr lang="ru-RU" sz="7200" dirty="0" err="1" smtClean="0">
                <a:solidFill>
                  <a:srgbClr val="FF0000"/>
                </a:solidFill>
              </a:rPr>
              <a:t>сс</a:t>
            </a:r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промі</a:t>
            </a:r>
            <a:r>
              <a:rPr lang="uk-UA" sz="7200" dirty="0" smtClean="0">
                <a:solidFill>
                  <a:srgbClr val="FF0000"/>
                </a:solidFill>
              </a:rPr>
              <a:t>н</a:t>
            </a:r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ь – промі</a:t>
            </a:r>
            <a:r>
              <a:rPr lang="uk-UA" sz="7200" dirty="0" smtClean="0">
                <a:solidFill>
                  <a:srgbClr val="FF0000"/>
                </a:solidFill>
              </a:rPr>
              <a:t>нн</a:t>
            </a:r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</a:p>
          <a:p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камі</a:t>
            </a:r>
            <a:r>
              <a:rPr lang="uk-UA" sz="7200" dirty="0" smtClean="0">
                <a:solidFill>
                  <a:srgbClr val="FF0000"/>
                </a:solidFill>
              </a:rPr>
              <a:t>н</a:t>
            </a:r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ь - камі</a:t>
            </a:r>
            <a:r>
              <a:rPr lang="uk-UA" sz="7200" dirty="0" smtClean="0">
                <a:solidFill>
                  <a:srgbClr val="FF0000"/>
                </a:solidFill>
              </a:rPr>
              <a:t>нн</a:t>
            </a:r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5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1"/>
            <a:ext cx="785164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uk-UA" dirty="0" smtClean="0">
                <a:effectLst/>
              </a:rPr>
              <a:t>Подовження м'яких приголосних звуків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04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57232"/>
            <a:ext cx="9108840" cy="5170646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0"/>
              </a:lightRig>
            </a:scene3d>
            <a:sp3d prstMaterial="metal">
              <a:bevelT w="0" h="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err="1" smtClean="0">
                <a:ln w="0"/>
                <a:solidFill>
                  <a:srgbClr val="FF0000"/>
                </a:solidFill>
                <a:effectLst/>
              </a:rPr>
              <a:t>Вугілля</a:t>
            </a:r>
            <a:r>
              <a:rPr lang="ru-RU" sz="5400" b="1" cap="all" spc="0" dirty="0" smtClean="0">
                <a:ln w="0"/>
                <a:solidFill>
                  <a:srgbClr val="0070C0"/>
                </a:solidFill>
                <a:effectLst/>
              </a:rPr>
              <a:t>- 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тверда </a:t>
            </a:r>
          </a:p>
          <a:p>
            <a:pPr algn="ctr"/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горюча </a:t>
            </a:r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речовина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 </a:t>
            </a:r>
          </a:p>
          <a:p>
            <a:pPr algn="ctr"/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Рослинного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походження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,</a:t>
            </a:r>
          </a:p>
          <a:p>
            <a:pPr algn="ctr"/>
            <a:r>
              <a:rPr lang="ru-RU" sz="4400" b="1" cap="all" dirty="0" smtClean="0">
                <a:ln w="0"/>
                <a:solidFill>
                  <a:srgbClr val="0070C0"/>
                </a:solidFill>
                <a:effectLst/>
              </a:rPr>
              <a:t>Яка </a:t>
            </a:r>
            <a:r>
              <a:rPr lang="ru-RU" sz="4400" b="1" cap="all" dirty="0" err="1" smtClean="0">
                <a:ln w="0"/>
                <a:solidFill>
                  <a:srgbClr val="0070C0"/>
                </a:solidFill>
                <a:effectLst/>
              </a:rPr>
              <a:t>видобувається</a:t>
            </a:r>
            <a:r>
              <a:rPr lang="ru-RU" sz="4400" b="1" cap="all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4400" b="1" cap="all" dirty="0" err="1" smtClean="0">
                <a:ln w="0"/>
                <a:solidFill>
                  <a:srgbClr val="0070C0"/>
                </a:solidFill>
                <a:effectLst/>
              </a:rPr>
              <a:t>з</a:t>
            </a:r>
            <a:r>
              <a:rPr lang="ru-RU" sz="4400" b="1" cap="all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4400" b="1" cap="all" dirty="0" err="1" smtClean="0">
                <a:ln w="0"/>
                <a:solidFill>
                  <a:srgbClr val="0070C0"/>
                </a:solidFill>
                <a:effectLst/>
              </a:rPr>
              <a:t>надр</a:t>
            </a:r>
            <a:endParaRPr lang="ru-RU" sz="4400" b="1" cap="all" dirty="0" smtClean="0">
              <a:ln w="0"/>
              <a:solidFill>
                <a:srgbClr val="0070C0"/>
              </a:solidFill>
              <a:effectLst/>
            </a:endParaRPr>
          </a:p>
          <a:p>
            <a:pPr algn="ctr"/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Землі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; </a:t>
            </a:r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ще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залишки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від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 </a:t>
            </a:r>
          </a:p>
          <a:p>
            <a:pPr algn="ctr"/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Неповного</a:t>
            </a:r>
            <a:r>
              <a:rPr lang="ru-RU" sz="4400" b="1" cap="all" spc="0" dirty="0" smtClean="0">
                <a:ln w="0"/>
                <a:solidFill>
                  <a:srgbClr val="0070C0"/>
                </a:solidFill>
                <a:effectLst/>
              </a:rPr>
              <a:t> </a:t>
            </a:r>
            <a:r>
              <a:rPr lang="ru-RU" sz="4400" b="1" cap="all" spc="0" dirty="0" err="1" smtClean="0">
                <a:ln w="0"/>
                <a:solidFill>
                  <a:srgbClr val="0070C0"/>
                </a:solidFill>
                <a:effectLst/>
              </a:rPr>
              <a:t>згоряння</a:t>
            </a:r>
            <a:endParaRPr lang="ru-RU" sz="4400" b="1" cap="all" spc="0" dirty="0" smtClean="0">
              <a:ln w="0"/>
              <a:solidFill>
                <a:srgbClr val="0070C0"/>
              </a:solidFill>
              <a:effectLst/>
            </a:endParaRPr>
          </a:p>
          <a:p>
            <a:pPr algn="ctr"/>
            <a:r>
              <a:rPr lang="ru-RU" sz="4400" b="1" cap="all" dirty="0" err="1" smtClean="0">
                <a:ln w="0"/>
                <a:solidFill>
                  <a:srgbClr val="0070C0"/>
                </a:solidFill>
                <a:effectLst/>
              </a:rPr>
              <a:t>деревини</a:t>
            </a:r>
            <a:endParaRPr lang="ru-RU" sz="4400" b="1" cap="all" spc="0" dirty="0">
              <a:ln w="0"/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4290"/>
            <a:ext cx="4286248" cy="6432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err="1" smtClean="0">
                <a:ln w="0"/>
                <a:solidFill>
                  <a:srgbClr val="FF0000"/>
                </a:solidFill>
                <a:effectLst/>
              </a:rPr>
              <a:t>Убрання</a:t>
            </a:r>
            <a:r>
              <a:rPr lang="ru-RU" sz="6000" b="1" cap="all" dirty="0" smtClean="0">
                <a:ln w="0"/>
                <a:solidFill>
                  <a:srgbClr val="FF0000"/>
                </a:solidFill>
                <a:effectLst/>
              </a:rPr>
              <a:t>-</a:t>
            </a:r>
          </a:p>
          <a:p>
            <a:pPr algn="ctr"/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сукупність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предметів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з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тканини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хутра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шкі-ри,які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одя-гають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;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ще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–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красивий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одяг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 bwMode="auto">
          <a:xfrm>
            <a:off x="4143374" y="0"/>
            <a:ext cx="50006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7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899</TotalTime>
  <Words>278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Cambria</vt:lpstr>
      <vt:lpstr>Constantia</vt:lpstr>
      <vt:lpstr>Wingdings 2</vt:lpstr>
      <vt:lpstr>Поток</vt:lpstr>
      <vt:lpstr>Девіз творчих та винахідливих:</vt:lpstr>
      <vt:lpstr> </vt:lpstr>
      <vt:lpstr>Презентация PowerPoint</vt:lpstr>
      <vt:lpstr>Порівняйте вимову:</vt:lpstr>
      <vt:lpstr> Подовження м'яких приголосних звуків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Перенось правильно!</vt:lpstr>
      <vt:lpstr>Презентация PowerPoint</vt:lpstr>
      <vt:lpstr>Презентация PowerPoint</vt:lpstr>
      <vt:lpstr>Закріпимо!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Подовження м'яких приголосних звуків і позначення їх на письмі</dc:title>
  <dc:creator>Фото</dc:creator>
  <cp:lastModifiedBy>admin</cp:lastModifiedBy>
  <cp:revision>83</cp:revision>
  <dcterms:created xsi:type="dcterms:W3CDTF">2012-10-17T18:37:57Z</dcterms:created>
  <dcterms:modified xsi:type="dcterms:W3CDTF">2014-02-11T09:19:22Z</dcterms:modified>
</cp:coreProperties>
</file>