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91" r:id="rId14"/>
    <p:sldId id="292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3" r:id="rId23"/>
    <p:sldId id="278" r:id="rId24"/>
    <p:sldId id="279" r:id="rId25"/>
    <p:sldId id="280" r:id="rId26"/>
    <p:sldId id="281" r:id="rId27"/>
    <p:sldId id="282" r:id="rId28"/>
    <p:sldId id="285" r:id="rId29"/>
    <p:sldId id="286" r:id="rId30"/>
    <p:sldId id="287" r:id="rId31"/>
    <p:sldId id="288" r:id="rId32"/>
    <p:sldId id="289" r:id="rId33"/>
    <p:sldId id="290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9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564F0-EE53-4B69-8E65-5A4D7FFBB7E4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B1C2B-A97B-4AF3-9697-8ABA8A428B0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rame-floral-background-141678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8" r="7246" b="1"/>
          <a:stretch/>
        </p:blipFill>
        <p:spPr bwMode="auto">
          <a:xfrm>
            <a:off x="-324544" y="-603448"/>
            <a:ext cx="9865096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175" y="836613"/>
            <a:ext cx="6192838" cy="34559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3132138" y="19891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322289" y="3140968"/>
            <a:ext cx="4679950" cy="40164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2000" b="1" dirty="0" smtClean="0"/>
          </a:p>
          <a:p>
            <a:pPr algn="ctr">
              <a:lnSpc>
                <a:spcPct val="150000"/>
              </a:lnSpc>
              <a:defRPr/>
            </a:pPr>
            <a:r>
              <a:rPr lang="uk-UA" sz="2000" b="1" dirty="0" smtClean="0"/>
              <a:t>Підсумок </a:t>
            </a:r>
            <a:r>
              <a:rPr lang="uk-UA" sz="2000" b="1" dirty="0"/>
              <a:t>роботи</a:t>
            </a:r>
          </a:p>
          <a:p>
            <a:pPr indent="177800" algn="ctr">
              <a:lnSpc>
                <a:spcPct val="150000"/>
              </a:lnSpc>
              <a:defRPr/>
            </a:pPr>
            <a:r>
              <a:rPr lang="uk-UA" sz="1600" dirty="0"/>
              <a:t>учнівської </a:t>
            </a:r>
            <a:r>
              <a:rPr lang="uk-UA" sz="1600" dirty="0" err="1"/>
              <a:t>самоврядівної</a:t>
            </a:r>
            <a:r>
              <a:rPr lang="uk-UA" sz="1600" dirty="0"/>
              <a:t> організації </a:t>
            </a:r>
          </a:p>
          <a:p>
            <a:pPr indent="177800" algn="ctr">
              <a:lnSpc>
                <a:spcPct val="150000"/>
              </a:lnSpc>
              <a:defRPr/>
            </a:pPr>
            <a:r>
              <a:rPr lang="uk-UA" b="1" dirty="0"/>
              <a:t>«Веселкова країна»</a:t>
            </a:r>
          </a:p>
          <a:p>
            <a:pPr indent="177800" algn="ctr">
              <a:lnSpc>
                <a:spcPct val="150000"/>
              </a:lnSpc>
              <a:defRPr/>
            </a:pPr>
            <a:r>
              <a:rPr lang="uk-UA" dirty="0"/>
              <a:t>ЗОШ №37</a:t>
            </a:r>
          </a:p>
          <a:p>
            <a:pPr indent="177800" algn="ctr">
              <a:lnSpc>
                <a:spcPct val="150000"/>
              </a:lnSpc>
              <a:defRPr/>
            </a:pPr>
            <a:r>
              <a:rPr lang="uk-UA" dirty="0"/>
              <a:t>Кіровоградської міської ради</a:t>
            </a:r>
          </a:p>
          <a:p>
            <a:pPr indent="177800" algn="ctr">
              <a:lnSpc>
                <a:spcPct val="150000"/>
              </a:lnSpc>
              <a:defRPr/>
            </a:pPr>
            <a:r>
              <a:rPr lang="uk-UA" dirty="0"/>
              <a:t>Кіровоградської області</a:t>
            </a:r>
          </a:p>
          <a:p>
            <a:pPr indent="177800" algn="ctr">
              <a:lnSpc>
                <a:spcPct val="150000"/>
              </a:lnSpc>
              <a:defRPr/>
            </a:pPr>
            <a:r>
              <a:rPr lang="uk-UA" dirty="0" smtClean="0"/>
              <a:t>2019-2020 </a:t>
            </a:r>
            <a:r>
              <a:rPr lang="uk-UA" dirty="0" err="1"/>
              <a:t>н.р</a:t>
            </a:r>
            <a:r>
              <a:rPr lang="uk-UA" dirty="0"/>
              <a:t>.</a:t>
            </a:r>
          </a:p>
          <a:p>
            <a:pPr indent="177800" algn="ctr">
              <a:lnSpc>
                <a:spcPct val="200000"/>
              </a:lnSpc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992887" cy="10801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uk-UA" sz="4000" dirty="0" smtClean="0"/>
              <a:t>Проведені заходи у жовтні</a:t>
            </a:r>
            <a:r>
              <a:rPr lang="en-US" sz="4000" dirty="0" smtClean="0"/>
              <a:t> </a:t>
            </a:r>
            <a:r>
              <a:rPr lang="uk-UA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2020</a:t>
            </a:r>
            <a:r>
              <a:rPr lang="uk-UA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1643050"/>
            <a:ext cx="8102629" cy="4378238"/>
          </a:xfrm>
        </p:spPr>
        <p:txBody>
          <a:bodyPr rtlCol="0">
            <a:normAutofit fontScale="92500"/>
          </a:bodyPr>
          <a:lstStyle/>
          <a:p>
            <a:pPr marL="514350" indent="-514350" algn="l">
              <a:buAutoNum type="arabicPeriod"/>
            </a:pP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Святковий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концерт «Зі святом Вас, учителі!»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04.10.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eriod"/>
            </a:pP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Інтелектуальна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 «Всезнайки»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07-11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eriod"/>
            </a:pP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«Ми діти свого народу»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07-11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eriod"/>
            </a:pP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Єд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кл.год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«Не обміліє пам'ять віку, в серцях нащадків буде жити»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07-11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eriod"/>
            </a:pP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дитячих </a:t>
            </a: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поробок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природних матеріалів «Дари осені»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28.10-01.11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eriod"/>
            </a:pP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Презентація 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проекту «Україна - моя Батьківщина» учнями  1-Б класу,  </a:t>
            </a: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кл.кер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Говорова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 28.10-01.11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0850" indent="-423863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uk-UA" sz="3000" dirty="0" smtClean="0">
              <a:solidFill>
                <a:srgbClr val="320E0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uk-UA" sz="1800" dirty="0" smtClean="0"/>
              <a:t>4 жовтня у школі відбувся  концерт,  присвячений  Дню вчителя. Діти старанно готувались, щоб привітати вчителів своїми чудовими номерами.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Рисунок 4" descr="C:\Users\1-в\Desktop\день вчителя робоча\IMG-10e3a8e42727a54e61a47c8ac1918d8e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214710" cy="241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-в\Desktop\день вчителя робоча\IMG-f08a37fd667537af0280622352aceaaf-V.jpg"/>
          <p:cNvPicPr/>
          <p:nvPr/>
        </p:nvPicPr>
        <p:blipFill>
          <a:blip r:embed="rId3"/>
          <a:srcRect l="2564" t="14102" r="4274" b="22650"/>
          <a:stretch>
            <a:fillRect/>
          </a:stretch>
        </p:blipFill>
        <p:spPr bwMode="auto">
          <a:xfrm>
            <a:off x="4214810" y="1214422"/>
            <a:ext cx="3114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-в\Desktop\день вчителя робоча\IMG-9ac7fbc0dc8034a89a037250955861f9-V.jpg"/>
          <p:cNvPicPr/>
          <p:nvPr/>
        </p:nvPicPr>
        <p:blipFill>
          <a:blip r:embed="rId4"/>
          <a:srcRect l="2231" t="11622" r="22515" b="7568"/>
          <a:stretch>
            <a:fillRect/>
          </a:stretch>
        </p:blipFill>
        <p:spPr bwMode="auto">
          <a:xfrm rot="21241697">
            <a:off x="638594" y="3462220"/>
            <a:ext cx="3533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-в\Desktop\день вчителя робоча\IMG-658aa14ed5ccc5ff4df03654b76fc56b-V.jpg"/>
          <p:cNvPicPr/>
          <p:nvPr/>
        </p:nvPicPr>
        <p:blipFill>
          <a:blip r:embed="rId5" cstate="print"/>
          <a:srcRect l="3252" t="18699" b="5962"/>
          <a:stretch>
            <a:fillRect/>
          </a:stretch>
        </p:blipFill>
        <p:spPr bwMode="auto">
          <a:xfrm>
            <a:off x="4500562" y="3786190"/>
            <a:ext cx="38862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3228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dirty="0" smtClean="0"/>
              <a:t>До Дня Захисника України у школі було проведено ряд заходів: класні години, усний журнал на тему: «Славні українські козаки». Дуже цікаво і весело було у  4-Б класі на «Святі козаків», яке відбулося в актовому залі.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6" name="Рисунок 5" descr="D:\фото відео\день захисника\IMG_20191010_135122.jpg"/>
          <p:cNvPicPr/>
          <p:nvPr/>
        </p:nvPicPr>
        <p:blipFill>
          <a:blip r:embed="rId2" cstate="print"/>
          <a:srcRect l="5275" t="19737"/>
          <a:stretch>
            <a:fillRect/>
          </a:stretch>
        </p:blipFill>
        <p:spPr bwMode="auto">
          <a:xfrm rot="447284">
            <a:off x="556397" y="1071513"/>
            <a:ext cx="3446145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 відео\день захисника\IMG_20191010_141804.jpg"/>
          <p:cNvPicPr/>
          <p:nvPr/>
        </p:nvPicPr>
        <p:blipFill>
          <a:blip r:embed="rId3" cstate="print"/>
          <a:srcRect l="6220" t="24666" r="7740" b="7948"/>
          <a:stretch>
            <a:fillRect/>
          </a:stretch>
        </p:blipFill>
        <p:spPr bwMode="auto">
          <a:xfrm>
            <a:off x="4572000" y="1214422"/>
            <a:ext cx="34575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 відео\день захисника\IMG-8625adb0e88e204e8bf80dc8aa99ff1e-V.jpg"/>
          <p:cNvPicPr/>
          <p:nvPr/>
        </p:nvPicPr>
        <p:blipFill>
          <a:blip r:embed="rId4" cstate="print"/>
          <a:srcRect t="24319"/>
          <a:stretch>
            <a:fillRect/>
          </a:stretch>
        </p:blipFill>
        <p:spPr bwMode="auto">
          <a:xfrm>
            <a:off x="785786" y="3429000"/>
            <a:ext cx="3000375" cy="302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 відео\день захисника\IMG_20191010_091426.jpg"/>
          <p:cNvPicPr/>
          <p:nvPr/>
        </p:nvPicPr>
        <p:blipFill>
          <a:blip r:embed="rId5" cstate="print"/>
          <a:srcRect t="18182"/>
          <a:stretch>
            <a:fillRect/>
          </a:stretch>
        </p:blipFill>
        <p:spPr bwMode="auto">
          <a:xfrm>
            <a:off x="4929190" y="3143248"/>
            <a:ext cx="2995930" cy="3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402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А також учні 4-х класів привітали ветерана </a:t>
            </a:r>
            <a:r>
              <a:rPr lang="uk-UA" sz="1800" dirty="0" err="1" smtClean="0"/>
              <a:t>Бодашко</a:t>
            </a:r>
            <a:r>
              <a:rPr lang="uk-UA" sz="1800" dirty="0" smtClean="0"/>
              <a:t> В.С.   з Днем Захисника України. Бажаємо Вам  міцного здоров</a:t>
            </a:r>
            <a:r>
              <a:rPr lang="ru-RU" sz="1800" dirty="0" smtClean="0"/>
              <a:t>’</a:t>
            </a:r>
            <a:r>
              <a:rPr lang="uk-UA" sz="1800" dirty="0" smtClean="0"/>
              <a:t>я та  довгих років життя. </a:t>
            </a:r>
            <a:endParaRPr lang="ru-RU" sz="1800" dirty="0"/>
          </a:p>
        </p:txBody>
      </p:sp>
      <p:pic>
        <p:nvPicPr>
          <p:cNvPr id="3" name="Рисунок 2" descr="G:\Публікація\ветеран\IMG_20191011_112620.jpg"/>
          <p:cNvPicPr/>
          <p:nvPr/>
        </p:nvPicPr>
        <p:blipFill>
          <a:blip r:embed="rId2" cstate="print"/>
          <a:srcRect b="7407"/>
          <a:stretch>
            <a:fillRect/>
          </a:stretch>
        </p:blipFill>
        <p:spPr bwMode="auto">
          <a:xfrm>
            <a:off x="714348" y="1285860"/>
            <a:ext cx="22669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Публікація\ветеран\IMG_20191011_112824.jpg"/>
          <p:cNvPicPr/>
          <p:nvPr/>
        </p:nvPicPr>
        <p:blipFill>
          <a:blip r:embed="rId3" cstate="print"/>
          <a:srcRect l="3189" t="14700" r="14766"/>
          <a:stretch>
            <a:fillRect/>
          </a:stretch>
        </p:blipFill>
        <p:spPr bwMode="auto">
          <a:xfrm>
            <a:off x="4429124" y="1214422"/>
            <a:ext cx="4038600" cy="31432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G:\Публікація\ветеран\IMG_20191011_1140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714752"/>
            <a:ext cx="4378334" cy="28194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00354" cy="5726130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Вітаємо ученицю 2-В класу Савіну Катерину за зайняте І місце у  міському фотоконкурсі  «Моя Україно!», в номінації  </a:t>
            </a:r>
            <a:r>
              <a:rPr lang="uk-UA" sz="2000" dirty="0" err="1" smtClean="0"/>
              <a:t>позажанрове</a:t>
            </a:r>
            <a:r>
              <a:rPr lang="uk-UA" sz="2000" dirty="0" smtClean="0"/>
              <a:t> фото, назва роботи «Краса Карпат».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Рисунок 2" descr="G:\фотоконкурс Моя Україно\Моя Україна 2в\IMG-99fe97e83eff4291ab946f83a57ebffe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571480"/>
            <a:ext cx="428628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400" dirty="0" smtClean="0"/>
              <a:t>Листопад</a:t>
            </a:r>
            <a:br>
              <a:rPr lang="uk-UA" sz="4400" dirty="0" smtClean="0"/>
            </a:br>
            <a:r>
              <a:rPr lang="uk-UA" sz="4400" dirty="0" smtClean="0"/>
              <a:t>«Джерело народної мудрості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37890" name="Рисунок 2" descr="6ggNEh_geo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738" y="1520825"/>
            <a:ext cx="7502525" cy="5014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328985" y="2967335"/>
            <a:ext cx="4860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”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 bwMode="auto">
          <a:xfrm>
            <a:off x="395288" y="1773238"/>
            <a:ext cx="8497192" cy="4320058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lvl="0"/>
            <a:r>
              <a:rPr lang="uk-UA" sz="2000" dirty="0" smtClean="0"/>
              <a:t>1.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віршів (про Батьківщину, рідний край) «Поетичний рушник».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 04-08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Тиждень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знань БЖД на тему: «Про вогонь нам треба знати, з ним не можна жартувати!»  04-08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Вікторина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«Мова моя барвінкова».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 11-15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інсценізації української народної казки «</a:t>
            </a:r>
            <a:r>
              <a:rPr lang="uk-UA" sz="2000" b="0" dirty="0" err="1" smtClean="0">
                <a:latin typeface="Times New Roman" pitchFamily="18" charset="0"/>
                <a:cs typeface="Times New Roman" pitchFamily="18" charset="0"/>
              </a:rPr>
              <a:t>Казки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 світ чарівний». 25-29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Презентація 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проекту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«Україна – моя Батьківщина» учнями 2-А класу, </a:t>
            </a:r>
            <a:r>
              <a:rPr lang="uk-UA" sz="2000" b="0" dirty="0" err="1" smtClean="0">
                <a:latin typeface="Times New Roman" pitchFamily="18" charset="0"/>
                <a:cs typeface="Times New Roman" pitchFamily="18" charset="0"/>
              </a:rPr>
              <a:t>кл.кер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b="0" dirty="0" err="1" smtClean="0">
                <a:latin typeface="Times New Roman" pitchFamily="18" charset="0"/>
                <a:cs typeface="Times New Roman" pitchFamily="18" charset="0"/>
              </a:rPr>
              <a:t>Горчинська</a:t>
            </a: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 Н.П.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0" dirty="0" smtClean="0">
                <a:latin typeface="Times New Roman" pitchFamily="18" charset="0"/>
                <a:cs typeface="Times New Roman" pitchFamily="18" charset="0"/>
              </a:rPr>
              <a:t>25-29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88640"/>
            <a:ext cx="7907337" cy="10001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dirty="0" smtClean="0"/>
              <a:t>Проведені заходи у листопаді</a:t>
            </a:r>
            <a:r>
              <a:rPr lang="en-US" sz="3600" dirty="0" smtClean="0"/>
              <a:t> </a:t>
            </a:r>
            <a: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2020 </a:t>
            </a:r>
            <a: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р.</a:t>
            </a:r>
            <a: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sz="3600" dirty="0" smtClean="0"/>
              <a:t>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uk-UA" sz="2200" dirty="0" smtClean="0"/>
              <a:t>Друга чверть розпочалась </a:t>
            </a:r>
            <a:r>
              <a:rPr lang="uk-UA" sz="2200" dirty="0" smtClean="0"/>
              <a:t>з </a:t>
            </a:r>
            <a:r>
              <a:rPr lang="uk-UA" sz="2200" dirty="0" smtClean="0"/>
              <a:t>чудової виставки </a:t>
            </a:r>
            <a:r>
              <a:rPr lang="uk-UA" sz="2200" dirty="0" err="1" smtClean="0"/>
              <a:t>поробок</a:t>
            </a:r>
            <a:r>
              <a:rPr lang="uk-UA" sz="2200" dirty="0" smtClean="0"/>
              <a:t> з природних матеріалів під назвою «Дари осені».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7" name="Рисунок 6" descr="G:\Публікація\IMG_20191101_0806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07194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Публікація\IMG_20191101_0806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4673">
            <a:off x="4219036" y="2595190"/>
            <a:ext cx="4477830" cy="35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24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uk-UA" sz="2000" dirty="0" smtClean="0"/>
              <a:t>Наша школа прийняла активну участь на встановлення рекорду «Найбільша кількість уроків добра</a:t>
            </a:r>
            <a:r>
              <a:rPr lang="uk-UA" sz="2000" dirty="0" smtClean="0"/>
              <a:t>». За </a:t>
            </a:r>
            <a:r>
              <a:rPr lang="uk-UA" sz="2000" dirty="0" smtClean="0"/>
              <a:t>що і була нагороджена грамотами.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34290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 t="5594"/>
          <a:stretch>
            <a:fillRect/>
          </a:stretch>
        </p:blipFill>
        <p:spPr bwMode="auto">
          <a:xfrm>
            <a:off x="3786182" y="2786058"/>
            <a:ext cx="5000660" cy="35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99598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До Дня української мови та писемності в шкільній бібліотеці відбувся конкурс на кращого читця поезій " Віночок української поезії". </a:t>
            </a:r>
            <a:r>
              <a:rPr lang="ru-RU" sz="1800" dirty="0" smtClean="0"/>
              <a:t>Краса </a:t>
            </a:r>
            <a:r>
              <a:rPr lang="ru-RU" sz="1800" dirty="0" err="1" smtClean="0"/>
              <a:t>нашої</a:t>
            </a:r>
            <a:r>
              <a:rPr lang="ru-RU" sz="1800" dirty="0" smtClean="0"/>
              <a:t> </a:t>
            </a:r>
            <a:r>
              <a:rPr lang="ru-RU" sz="1800" dirty="0" err="1" smtClean="0"/>
              <a:t>мови</a:t>
            </a:r>
            <a:r>
              <a:rPr lang="ru-RU" sz="1800" dirty="0" smtClean="0"/>
              <a:t> ожила в </a:t>
            </a:r>
            <a:r>
              <a:rPr lang="ru-RU" sz="1800" dirty="0" err="1" smtClean="0"/>
              <a:t>поетичних</a:t>
            </a:r>
            <a:r>
              <a:rPr lang="ru-RU" sz="1800" dirty="0" smtClean="0"/>
              <a:t> рядках </a:t>
            </a:r>
            <a:r>
              <a:rPr lang="ru-RU" sz="1800" dirty="0" err="1" smtClean="0"/>
              <a:t>декламаторів</a:t>
            </a:r>
            <a:r>
              <a:rPr lang="ru-RU" sz="1800" dirty="0" smtClean="0"/>
              <a:t>. </a:t>
            </a:r>
            <a:r>
              <a:rPr lang="ru-RU" sz="1800" dirty="0" err="1" smtClean="0"/>
              <a:t>Поетичні</a:t>
            </a:r>
            <a:r>
              <a:rPr lang="ru-RU" sz="1800" dirty="0" smtClean="0"/>
              <a:t> рядки Тараса </a:t>
            </a:r>
            <a:r>
              <a:rPr lang="ru-RU" sz="1800" dirty="0" err="1" smtClean="0"/>
              <a:t>Шевченка</a:t>
            </a:r>
            <a:r>
              <a:rPr lang="ru-RU" sz="1800" dirty="0" smtClean="0"/>
              <a:t>, </a:t>
            </a:r>
            <a:r>
              <a:rPr lang="ru-RU" sz="1800" dirty="0" err="1" smtClean="0"/>
              <a:t>Володимира</a:t>
            </a:r>
            <a:r>
              <a:rPr lang="ru-RU" sz="1800" dirty="0" smtClean="0"/>
              <a:t> </a:t>
            </a:r>
            <a:r>
              <a:rPr lang="ru-RU" sz="1800" dirty="0" err="1" smtClean="0"/>
              <a:t>Сосюри</a:t>
            </a:r>
            <a:r>
              <a:rPr lang="ru-RU" sz="1800" dirty="0" smtClean="0"/>
              <a:t>, </a:t>
            </a:r>
            <a:r>
              <a:rPr lang="ru-RU" sz="1800" dirty="0" err="1" smtClean="0"/>
              <a:t>Ліни</a:t>
            </a:r>
            <a:r>
              <a:rPr lang="ru-RU" sz="1800" dirty="0" smtClean="0"/>
              <a:t> Костенко, </a:t>
            </a:r>
            <a:r>
              <a:rPr lang="ru-RU" sz="1800" dirty="0" err="1" smtClean="0"/>
              <a:t>Олександра</a:t>
            </a:r>
            <a:r>
              <a:rPr lang="ru-RU" sz="1800" dirty="0" smtClean="0"/>
              <a:t> Олеся, </a:t>
            </a:r>
            <a:r>
              <a:rPr lang="ru-RU" sz="1800" dirty="0" err="1" smtClean="0"/>
              <a:t>Дмитра</a:t>
            </a:r>
            <a:r>
              <a:rPr lang="ru-RU" sz="1800" dirty="0" smtClean="0"/>
              <a:t> </a:t>
            </a:r>
            <a:r>
              <a:rPr lang="ru-RU" sz="1800" dirty="0" err="1" smtClean="0"/>
              <a:t>Білоуса</a:t>
            </a:r>
            <a:r>
              <a:rPr lang="ru-RU" sz="1800" dirty="0" smtClean="0"/>
              <a:t> прозвучали у </a:t>
            </a:r>
            <a:r>
              <a:rPr lang="ru-RU" sz="1800" dirty="0" err="1" smtClean="0"/>
              <a:t>виконанні</a:t>
            </a:r>
            <a:r>
              <a:rPr lang="ru-RU" sz="1800" dirty="0" smtClean="0"/>
              <a:t> наших </a:t>
            </a:r>
            <a:r>
              <a:rPr lang="ru-RU" sz="1800" dirty="0" err="1" smtClean="0"/>
              <a:t>учнів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7" name="Рисунок 6" descr="G:\Публікація\бібліотека\IMG-01743a0d99608bc9b671c0554e46cb8c-V.jpg"/>
          <p:cNvPicPr/>
          <p:nvPr/>
        </p:nvPicPr>
        <p:blipFill>
          <a:blip r:embed="rId2"/>
          <a:srcRect l="7407" t="7099" r="13889"/>
          <a:stretch>
            <a:fillRect/>
          </a:stretch>
        </p:blipFill>
        <p:spPr bwMode="auto">
          <a:xfrm rot="21393156">
            <a:off x="507200" y="1661091"/>
            <a:ext cx="3057525" cy="2706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G:\Публікація\бібліотека\IMG-da3e31e0a42f9ebd88bfe07e66511fa4-V.jpg"/>
          <p:cNvPicPr/>
          <p:nvPr/>
        </p:nvPicPr>
        <p:blipFill>
          <a:blip r:embed="rId3"/>
          <a:srcRect l="20576" t="14521" r="10905"/>
          <a:stretch>
            <a:fillRect/>
          </a:stretch>
        </p:blipFill>
        <p:spPr bwMode="auto">
          <a:xfrm rot="493985">
            <a:off x="5328692" y="1771275"/>
            <a:ext cx="2990215" cy="2801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G:\Публікація\бібліотека\IMG-ba2aa99f6c94f706d99e7c6031d5afaa-V.jpg"/>
          <p:cNvPicPr/>
          <p:nvPr/>
        </p:nvPicPr>
        <p:blipFill>
          <a:blip r:embed="rId4" cstate="print"/>
          <a:srcRect l="2647" t="4412" r="10221"/>
          <a:stretch>
            <a:fillRect/>
          </a:stretch>
        </p:blipFill>
        <p:spPr bwMode="auto">
          <a:xfrm rot="569935">
            <a:off x="2496830" y="3480239"/>
            <a:ext cx="3454400" cy="2842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9206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/>
          </p:nvPr>
        </p:nvSpPr>
        <p:spPr bwMode="auto">
          <a:xfrm>
            <a:off x="2699792" y="188913"/>
            <a:ext cx="6162675" cy="216510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dirty="0" smtClean="0">
                <a:effectLst/>
              </a:rPr>
              <a:t>Основа виховної роботи</a:t>
            </a:r>
            <a:r>
              <a:rPr lang="en-US" sz="3200" b="1" dirty="0" smtClean="0">
                <a:effectLst/>
                <a:latin typeface="Corbel" pitchFamily="34" charset="0"/>
              </a:rPr>
              <a:t/>
            </a:r>
            <a:br>
              <a:rPr lang="en-US" sz="3200" b="1" dirty="0" smtClean="0">
                <a:effectLst/>
                <a:latin typeface="Corbel" pitchFamily="34" charset="0"/>
              </a:rPr>
            </a:br>
            <a:r>
              <a:rPr lang="uk-UA" sz="3200" b="1" dirty="0" smtClean="0">
                <a:effectLst/>
              </a:rPr>
              <a:t> школи –</a:t>
            </a:r>
            <a:r>
              <a:rPr lang="en-US" sz="3200" b="1" dirty="0" smtClean="0">
                <a:effectLst/>
                <a:latin typeface="Corbel" pitchFamily="34" charset="0"/>
              </a:rPr>
              <a:t> </a:t>
            </a:r>
            <a:r>
              <a:rPr lang="uk-UA" sz="3200" b="1" dirty="0" smtClean="0">
                <a:effectLst/>
              </a:rPr>
              <a:t>місячники “Подорожі Веселковою країною”</a:t>
            </a:r>
            <a:endParaRPr lang="ru-RU" sz="3200" b="1" dirty="0" smtClean="0">
              <a:effectLst/>
            </a:endParaRPr>
          </a:p>
        </p:txBody>
      </p:sp>
      <p:sp>
        <p:nvSpPr>
          <p:cNvPr id="15362" name="Rectangle 3"/>
          <p:cNvSpPr>
            <a:spLocks noGrp="1"/>
          </p:cNvSpPr>
          <p:nvPr>
            <p:ph idx="1"/>
          </p:nvPr>
        </p:nvSpPr>
        <p:spPr>
          <a:xfrm>
            <a:off x="323850" y="2781300"/>
            <a:ext cx="8431213" cy="3455988"/>
          </a:xfrm>
          <a:ln w="76200" cmpd="tri">
            <a:solidFill>
              <a:srgbClr val="000000"/>
            </a:solidFill>
          </a:ln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uk-UA" dirty="0" smtClean="0"/>
              <a:t>Протягом навчального року всі школярі мандрують</a:t>
            </a:r>
            <a:r>
              <a:rPr lang="en-US" dirty="0" smtClean="0"/>
              <a:t> </a:t>
            </a:r>
            <a:r>
              <a:rPr lang="uk-UA" dirty="0" smtClean="0"/>
              <a:t>«Веселковою країною», </a:t>
            </a:r>
            <a:br>
              <a:rPr lang="uk-UA" dirty="0" smtClean="0"/>
            </a:br>
            <a:r>
              <a:rPr lang="uk-UA" dirty="0" smtClean="0"/>
              <a:t>приймаючи участь у КТС та проектних дослідженнях загальношкільного навчально - виховного проекту </a:t>
            </a:r>
          </a:p>
          <a:p>
            <a:pPr algn="ctr">
              <a:buFont typeface="Wingdings 2" pitchFamily="18" charset="2"/>
              <a:buNone/>
            </a:pPr>
            <a:r>
              <a:rPr lang="uk-UA" dirty="0" smtClean="0"/>
              <a:t>«Україна – моя Батьківщина». </a:t>
            </a:r>
            <a:endParaRPr lang="ru-RU" dirty="0" smtClean="0"/>
          </a:p>
        </p:txBody>
      </p:sp>
      <p:pic>
        <p:nvPicPr>
          <p:cNvPr id="15363" name="Picture 5" descr="Емб2ема"/>
          <p:cNvPicPr>
            <a:picLocks noChangeAspect="1" noChangeArrowheads="1"/>
          </p:cNvPicPr>
          <p:nvPr/>
        </p:nvPicPr>
        <p:blipFill>
          <a:blip r:embed="rId3"/>
          <a:srcRect l="38507" t="17107" r="30782" b="42986"/>
          <a:stretch>
            <a:fillRect/>
          </a:stretch>
        </p:blipFill>
        <p:spPr bwMode="auto">
          <a:xfrm>
            <a:off x="468313" y="188913"/>
            <a:ext cx="2376487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uk-UA" sz="1800" dirty="0" smtClean="0"/>
              <a:t> В цьому місяці учні нашої школи не забули й про нашого ветерана </a:t>
            </a:r>
            <a:r>
              <a:rPr lang="uk-UA" sz="1800" dirty="0" err="1" smtClean="0"/>
              <a:t>Бодашко</a:t>
            </a:r>
            <a:r>
              <a:rPr lang="uk-UA" sz="1800" dirty="0" smtClean="0"/>
              <a:t> В.С. та </a:t>
            </a:r>
            <a:r>
              <a:rPr lang="uk-UA" sz="1800" dirty="0" smtClean="0"/>
              <a:t>привітали </a:t>
            </a:r>
            <a:r>
              <a:rPr lang="uk-UA" sz="1800" dirty="0" smtClean="0"/>
              <a:t>його з Днем народження. 10 листопада йому виконалось 94 роки.</a:t>
            </a:r>
            <a:endParaRPr lang="ru-RU" sz="1800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3030" r="9428"/>
          <a:stretch>
            <a:fillRect/>
          </a:stretch>
        </p:blipFill>
        <p:spPr bwMode="auto">
          <a:xfrm>
            <a:off x="285720" y="1214422"/>
            <a:ext cx="2762250" cy="236220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>
            <a:lum bright="20000"/>
          </a:blip>
          <a:srcRect t="18937"/>
          <a:stretch>
            <a:fillRect/>
          </a:stretch>
        </p:blipFill>
        <p:spPr bwMode="auto">
          <a:xfrm>
            <a:off x="2714612" y="2500306"/>
            <a:ext cx="6072230" cy="4067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01964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dirty="0" smtClean="0"/>
              <a:t>Місячник української мови та писемності продовжив захід  «Подорож океаном рідної мови». Учні показали дуже хороші знання на конкурсі «Ерудит», а також  проявили кмітливість і в інших завданнях:  «задачки-жарти», «підказка-казка». </a:t>
            </a:r>
            <a:endParaRPr lang="ru-RU" sz="1600" dirty="0"/>
          </a:p>
        </p:txBody>
      </p:sp>
      <p:pic>
        <p:nvPicPr>
          <p:cNvPr id="10" name="Содержимое 9" descr="C:\Users\1-в\Desktop\фото\викторина  подорож океаном рідної мови\IMG-8fec64cbc9ffc7bfc6d86989231a1e38-V.jpg"/>
          <p:cNvPicPr>
            <a:picLocks noGrp="1"/>
          </p:cNvPicPr>
          <p:nvPr>
            <p:ph idx="1"/>
          </p:nvPr>
        </p:nvPicPr>
        <p:blipFill>
          <a:blip r:embed="rId2"/>
          <a:srcRect l="16092" t="33075" r="19687" b="16635"/>
          <a:stretch>
            <a:fillRect/>
          </a:stretch>
        </p:blipFill>
        <p:spPr bwMode="auto">
          <a:xfrm>
            <a:off x="500034" y="1357298"/>
            <a:ext cx="3357585" cy="21256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1-в\Desktop\фото\викторина  подорож океаном рідної мови\IMG-1133bf776d46e6a9bed1598f31fc1eb3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1251">
            <a:off x="6074906" y="1320040"/>
            <a:ext cx="2112010" cy="2815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IMG-1b9c07289752ea393d0258d61940a0d2-V"/>
          <p:cNvPicPr/>
          <p:nvPr/>
        </p:nvPicPr>
        <p:blipFill>
          <a:blip r:embed="rId4" cstate="print"/>
          <a:srcRect t="10956" b="8147"/>
          <a:stretch>
            <a:fillRect/>
          </a:stretch>
        </p:blipFill>
        <p:spPr bwMode="auto">
          <a:xfrm>
            <a:off x="571472" y="3714752"/>
            <a:ext cx="2714644" cy="278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1-в\Desktop\фото\викторина  подорож океаном рідної мови\IMG-65906cbb61faf66dd2765632161a7aef-V.jpg"/>
          <p:cNvPicPr/>
          <p:nvPr/>
        </p:nvPicPr>
        <p:blipFill>
          <a:blip r:embed="rId5"/>
          <a:srcRect t="22773" b="20594"/>
          <a:stretch>
            <a:fillRect/>
          </a:stretch>
        </p:blipFill>
        <p:spPr bwMode="auto">
          <a:xfrm rot="364767">
            <a:off x="3923099" y="3544903"/>
            <a:ext cx="3685540" cy="2781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1800" dirty="0" smtClean="0"/>
              <a:t>Свято рідної мови традиційно завершило Місячник української мови та писемності. Вірші, пісні, гумор та виставка літератури з історії державної мови - все це прикрасило свято</a:t>
            </a:r>
            <a:r>
              <a:rPr lang="uk-UA" sz="1800" dirty="0" smtClean="0"/>
              <a:t>.</a:t>
            </a:r>
            <a:endParaRPr lang="ru-RU" sz="1800" dirty="0"/>
          </a:p>
        </p:txBody>
      </p:sp>
      <p:pic>
        <p:nvPicPr>
          <p:cNvPr id="3" name="Рисунок 2" descr="C:\Users\1-в\Desktop\фото\свято мови\IMG_20191129_120603.jpg"/>
          <p:cNvPicPr/>
          <p:nvPr/>
        </p:nvPicPr>
        <p:blipFill>
          <a:blip r:embed="rId2" cstate="print"/>
          <a:srcRect t="9384"/>
          <a:stretch>
            <a:fillRect/>
          </a:stretch>
        </p:blipFill>
        <p:spPr bwMode="auto">
          <a:xfrm>
            <a:off x="3571868" y="1214422"/>
            <a:ext cx="492922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1-в\Desktop\фото\свято мови\IMG_20191129_114510.jpg"/>
          <p:cNvPicPr/>
          <p:nvPr/>
        </p:nvPicPr>
        <p:blipFill>
          <a:blip r:embed="rId3" cstate="print"/>
          <a:srcRect t="24351"/>
          <a:stretch>
            <a:fillRect/>
          </a:stretch>
        </p:blipFill>
        <p:spPr bwMode="auto">
          <a:xfrm>
            <a:off x="142844" y="3714752"/>
            <a:ext cx="5610223" cy="29140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931150" cy="14287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Грудень</a:t>
            </a:r>
            <a:br>
              <a:rPr lang="uk-UA" dirty="0" smtClean="0"/>
            </a:br>
            <a:r>
              <a:rPr lang="uk-UA" dirty="0" smtClean="0"/>
              <a:t>«Царство законів і прав»</a:t>
            </a:r>
            <a:endParaRPr lang="ru-RU" dirty="0"/>
          </a:p>
        </p:txBody>
      </p:sp>
      <p:pic>
        <p:nvPicPr>
          <p:cNvPr id="18436" name="Рисунок 2" descr="castel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6550" y="1428750"/>
            <a:ext cx="5929313" cy="5429250"/>
          </a:xfrm>
          <a:prstGeom prst="rect">
            <a:avLst/>
          </a:prstGeom>
          <a:noFill/>
          <a:ln w="60325" cmpd="tri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34595" y="2967335"/>
            <a:ext cx="4748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”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758113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/>
              <a:t>Проведені заходи у грудні</a:t>
            </a:r>
            <a:r>
              <a:rPr lang="en-US" sz="3200" dirty="0" smtClean="0"/>
              <a:t> </a:t>
            </a:r>
            <a:r>
              <a:rPr lang="uk-UA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2020 </a:t>
            </a:r>
            <a:r>
              <a:rPr lang="uk-UA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р.</a:t>
            </a:r>
            <a:r>
              <a:rPr lang="uk-UA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sz="3200" dirty="0" smtClean="0"/>
              <a:t> </a:t>
            </a:r>
            <a:endParaRPr lang="ru-RU" sz="3200" dirty="0"/>
          </a:p>
        </p:txBody>
      </p:sp>
      <p:sp>
        <p:nvSpPr>
          <p:cNvPr id="48132" name="Содержимое 2"/>
          <p:cNvSpPr>
            <a:spLocks noGrp="1"/>
          </p:cNvSpPr>
          <p:nvPr>
            <p:ph idx="1"/>
          </p:nvPr>
        </p:nvSpPr>
        <p:spPr>
          <a:xfrm>
            <a:off x="357158" y="1928803"/>
            <a:ext cx="8577292" cy="4319598"/>
          </a:xfrm>
        </p:spPr>
        <p:txBody>
          <a:bodyPr rtlCol="0">
            <a:normAutofit fontScale="77500" lnSpcReduction="20000"/>
          </a:bodyPr>
          <a:lstStyle/>
          <a:p>
            <a:pPr lvl="0">
              <a:buNone/>
            </a:pPr>
            <a:r>
              <a:rPr lang="uk-UA" dirty="0" smtClean="0"/>
              <a:t>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Конкурсна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програма «Права дитини важливо знати» 09-13.12.19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Єд.кл.год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«Я – громадянин України!» 09-13.12.19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 Конкурс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малюнків «Новорічні дива» 1-2 кл.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6-20.12.19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4. Конкурс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новорічних стіннівок  3-4 кл. «Новорічні дива»! 16-20.12.19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5. Презентація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проекту «Україна - моя Батьківщина» учнями 4-Б класу,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кл.кер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Жиленко Н.А., 16-20.12.19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6. Презентація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досліджень загальношкільного проекту «Збережи життя і здоров’я» учнями 3-Б класу (кл.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кер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Галущенко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В.А.)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6-20.12.19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7. Тиждень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Новорічних ранків. 23-27.12.19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uk-UA" sz="2000" dirty="0" smtClean="0"/>
              <a:t>Чудові дитячі малюнки прикрасили у школі виставку «Новорічні дива». </a:t>
            </a:r>
            <a:endParaRPr lang="ru-RU" sz="2000" dirty="0"/>
          </a:p>
        </p:txBody>
      </p:sp>
      <p:pic>
        <p:nvPicPr>
          <p:cNvPr id="8" name="Рисунок 7" descr="C:\Users\1-в\Desktop\фото\малюнки новорічні дива\IMG_20191216_132130.jpg"/>
          <p:cNvPicPr/>
          <p:nvPr/>
        </p:nvPicPr>
        <p:blipFill>
          <a:blip r:embed="rId2" cstate="print"/>
          <a:srcRect l="6110" r="16692" b="36183"/>
          <a:stretch>
            <a:fillRect/>
          </a:stretch>
        </p:blipFill>
        <p:spPr bwMode="auto">
          <a:xfrm>
            <a:off x="500034" y="857232"/>
            <a:ext cx="5572164" cy="346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-в\Desktop\фото\малюнки новорічні дива\IMG_20191216_132130.jpg"/>
          <p:cNvPicPr/>
          <p:nvPr/>
        </p:nvPicPr>
        <p:blipFill>
          <a:blip r:embed="rId3" cstate="print"/>
          <a:srcRect l="14928" t="78746" r="12270"/>
          <a:stretch>
            <a:fillRect/>
          </a:stretch>
        </p:blipFill>
        <p:spPr bwMode="auto">
          <a:xfrm>
            <a:off x="1571604" y="4357694"/>
            <a:ext cx="7143800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А ось такі креативні </a:t>
            </a:r>
            <a:r>
              <a:rPr lang="uk-UA" sz="1800" dirty="0" err="1" smtClean="0"/>
              <a:t>поробки</a:t>
            </a:r>
            <a:r>
              <a:rPr lang="uk-UA" sz="1800" dirty="0" smtClean="0"/>
              <a:t> від учнів нашої школи були представлені на міський виставці «Новорічна композиція</a:t>
            </a:r>
            <a:r>
              <a:rPr lang="uk-UA" sz="1800" dirty="0" smtClean="0"/>
              <a:t>».</a:t>
            </a:r>
            <a:endParaRPr lang="ru-RU" sz="1800" dirty="0"/>
          </a:p>
        </p:txBody>
      </p:sp>
      <p:pic>
        <p:nvPicPr>
          <p:cNvPr id="8" name="Рисунок 7" descr="C:\Users\1-в\Desktop\фото\конкурс нов дива\IMG_20191205_151600.jpg"/>
          <p:cNvPicPr/>
          <p:nvPr/>
        </p:nvPicPr>
        <p:blipFill>
          <a:blip r:embed="rId2" cstate="print"/>
          <a:srcRect l="19708" r="29603"/>
          <a:stretch>
            <a:fillRect/>
          </a:stretch>
        </p:blipFill>
        <p:spPr bwMode="auto">
          <a:xfrm rot="21106495">
            <a:off x="215025" y="790031"/>
            <a:ext cx="2284563" cy="317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-в\Desktop\фото\конкурс нов дива\IMG_20191205_151802.jpg"/>
          <p:cNvPicPr/>
          <p:nvPr/>
        </p:nvPicPr>
        <p:blipFill>
          <a:blip r:embed="rId3" cstate="print"/>
          <a:srcRect l="23711" t="12127" r="21560" b="3181"/>
          <a:stretch>
            <a:fillRect/>
          </a:stretch>
        </p:blipFill>
        <p:spPr bwMode="auto">
          <a:xfrm>
            <a:off x="2714612" y="1000108"/>
            <a:ext cx="2500330" cy="2976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1-в\Desktop\фото\конкурс нов дива\IMG_20191209_105620.jpg"/>
          <p:cNvPicPr/>
          <p:nvPr/>
        </p:nvPicPr>
        <p:blipFill>
          <a:blip r:embed="rId4" cstate="print"/>
          <a:srcRect l="23100" r="20219"/>
          <a:stretch>
            <a:fillRect/>
          </a:stretch>
        </p:blipFill>
        <p:spPr bwMode="auto">
          <a:xfrm rot="1067217">
            <a:off x="5765466" y="835435"/>
            <a:ext cx="2454846" cy="3157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1-в\Desktop\IMG_20191206_083424.jpg"/>
          <p:cNvPicPr/>
          <p:nvPr/>
        </p:nvPicPr>
        <p:blipFill>
          <a:blip r:embed="rId5" cstate="print"/>
          <a:srcRect l="14322" t="7888" r="4516" b="5598"/>
          <a:stretch>
            <a:fillRect/>
          </a:stretch>
        </p:blipFill>
        <p:spPr bwMode="auto">
          <a:xfrm>
            <a:off x="285720" y="3571876"/>
            <a:ext cx="4000528" cy="3143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1-в\Desktop\IMG_20191206_083507.jpg"/>
          <p:cNvPicPr/>
          <p:nvPr/>
        </p:nvPicPr>
        <p:blipFill>
          <a:blip r:embed="rId6" cstate="print"/>
          <a:srcRect t="10537" b="2982"/>
          <a:stretch>
            <a:fillRect/>
          </a:stretch>
        </p:blipFill>
        <p:spPr bwMode="auto">
          <a:xfrm>
            <a:off x="4572000" y="3857628"/>
            <a:ext cx="3786214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000" dirty="0" smtClean="0"/>
              <a:t>Закінчився місячник морально-правового виховання,  протягом  якого були проведені заходи на тему «Права дитини важливо знати!» та відбулася зустріч з інспекторами УПП Кіровоградській області </a:t>
            </a:r>
            <a:r>
              <a:rPr lang="uk-UA" sz="2000" dirty="0" err="1" smtClean="0"/>
              <a:t>Левандовським</a:t>
            </a:r>
            <a:r>
              <a:rPr lang="uk-UA" sz="2000" dirty="0" smtClean="0"/>
              <a:t> Антоном Євгеновичем та Грінченко Вікторією Вікторівною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8" name="Рисунок 7" descr="C:\Users\1-в\Desktop\фото\права\IMG_20191217_103014.jpg"/>
          <p:cNvPicPr/>
          <p:nvPr/>
        </p:nvPicPr>
        <p:blipFill>
          <a:blip r:embed="rId2" cstate="print">
            <a:lum bright="20000"/>
          </a:blip>
          <a:srcRect l="4918" t="31611" r="20567" b="8151"/>
          <a:stretch>
            <a:fillRect/>
          </a:stretch>
        </p:blipFill>
        <p:spPr bwMode="auto">
          <a:xfrm>
            <a:off x="357158" y="1571612"/>
            <a:ext cx="371477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-в\Desktop\фото\права\IMG-9251ab38737bf6e455848b91fbad67f0-V.jpg"/>
          <p:cNvPicPr/>
          <p:nvPr/>
        </p:nvPicPr>
        <p:blipFill>
          <a:blip r:embed="rId3">
            <a:lum bright="20000"/>
          </a:blip>
          <a:srcRect l="15201" t="22664" r="3279" b="30219"/>
          <a:stretch>
            <a:fillRect/>
          </a:stretch>
        </p:blipFill>
        <p:spPr bwMode="auto">
          <a:xfrm>
            <a:off x="3643306" y="2143116"/>
            <a:ext cx="52101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-в\Desktop\фото\права\IMG-069a96bf388525647a0fc529a0f7e0da-V.jpg"/>
          <p:cNvPicPr/>
          <p:nvPr/>
        </p:nvPicPr>
        <p:blipFill>
          <a:blip r:embed="rId4"/>
          <a:srcRect t="12525" r="7303" b="25050"/>
          <a:stretch>
            <a:fillRect/>
          </a:stretch>
        </p:blipFill>
        <p:spPr bwMode="auto">
          <a:xfrm>
            <a:off x="285721" y="4071942"/>
            <a:ext cx="5357849" cy="262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44139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5" y="428625"/>
            <a:ext cx="6715125" cy="14287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uk-UA" sz="3600" dirty="0" smtClean="0"/>
              <a:t>СІЧЕНЬ</a:t>
            </a:r>
            <a:br>
              <a:rPr lang="uk-UA" sz="3600" dirty="0" smtClean="0"/>
            </a:br>
            <a:r>
              <a:rPr lang="uk-UA" sz="3600" dirty="0" smtClean="0"/>
              <a:t>«Містечко майстрів»</a:t>
            </a:r>
            <a:endParaRPr lang="ru-RU" sz="3600" dirty="0"/>
          </a:p>
        </p:txBody>
      </p:sp>
      <p:pic>
        <p:nvPicPr>
          <p:cNvPr id="1026" name="Picture 2" descr="D:\ПЕДАГОГ-ОРГАНІЗАТОР\РАМКИ, КАРТИНКИ, РОЗМАЛЬОВКИ\рисунки\1287230859_kuznec-schasty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988840"/>
            <a:ext cx="3664147" cy="4793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Содержимое 3"/>
          <p:cNvSpPr>
            <a:spLocks noGrp="1"/>
          </p:cNvSpPr>
          <p:nvPr>
            <p:ph idx="1"/>
          </p:nvPr>
        </p:nvSpPr>
        <p:spPr>
          <a:xfrm>
            <a:off x="714348" y="2071678"/>
            <a:ext cx="7715304" cy="342902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. Конкурс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малюнків  «Професії мого майбутнього» 13-17.01.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2. Єдина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класна  година «Світ професій: покликання і праця»  14-17.01.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3. Усний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журнал «Вибір професії це – важливо»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4. Єдиний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урок до Дня соборності України «Україна соборна – моя гордість і слава»  20.01.-24.01.      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5. Тиждень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БЖД «Здоров'я дітей - здоров'я нації» 20.01-24.01.20р.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6. Виставка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дитячих виробів  «Ми маленькі майстри»  27.01-31.01.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7. 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Презентація досліджень «Містечко майстрів» проекту «Україна - моя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Батьківщина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» учнями 1-А класу  (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кл.кер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Зайченко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С.В.)  27.01-31.01. </a:t>
            </a:r>
            <a:endParaRPr lang="uk-UA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596900" indent="-514350" algn="just">
              <a:buFont typeface="Arial" charset="0"/>
              <a:buNone/>
            </a:pPr>
            <a:endParaRPr lang="ru-RU" sz="1800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85813" y="692696"/>
            <a:ext cx="7358062" cy="87892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Проведені заходи у січні </a:t>
            </a:r>
            <a:r>
              <a:rPr lang="uk-UA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р</a:t>
            </a:r>
            <a:r>
              <a:rPr lang="uk-UA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4267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 l="4378" r="2631" b="3613"/>
          <a:stretch>
            <a:fillRect/>
          </a:stretch>
        </p:blipFill>
        <p:spPr bwMode="auto">
          <a:xfrm>
            <a:off x="219075" y="1552575"/>
            <a:ext cx="752475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ПЕДАГОГ-ОРГАНІЗАТОР\ВЕСЕЛКОВА КРАЇНА\стенд веселкової країни\1803353000246075690cda8eb33bf31c352673c9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692" y="726016"/>
            <a:ext cx="1352020" cy="13385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D:\ПЕДАГОГ-ОРГАНІЗАТОР\ВЕСЕЛКОВА КРАЇНА\стенд веселкової країни\36970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0943" y="600314"/>
            <a:ext cx="1387582" cy="134599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9" name="Picture 5" descr="D:\ПЕДАГОГ-ОРГАНІЗАТОР\ВЕСЕЛКОВА КРАЇНА\стенд веселкової країни\6ggNEh_geo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790140"/>
            <a:ext cx="1362436" cy="121025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0" name="Picture 6" descr="D:\ПЕДАГОГ-ОРГАНІЗАТОР\ВЕСЕЛКОВА КРАЇНА\стенд веселкової країни\castel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8355" y="771793"/>
            <a:ext cx="1270069" cy="128905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1" name="Picture 7" descr="D:\ПЕДАГОГ-ОРГАНІЗАТОР\ВЕСЕЛКОВА КРАЇНА\стенд веселкової країни\1287230859_kuznec-schasty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461898"/>
            <a:ext cx="1493912" cy="152758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2" name="Picture 8" descr="D:\ПЕДАГОГ-ОРГАНІЗАТОР\ВЕСЕЛКОВА КРАЇНА\стенд веселкової країни\674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3019" y="4489389"/>
            <a:ext cx="1313892" cy="129129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3" name="Picture 9" descr="D:\ПЕДАГОГ-ОРГАНІЗАТОР\ВЕСЕЛКОВА КРАЇНА\стенд веселкової країни\a829eadc0f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44418" y="4938904"/>
            <a:ext cx="1557139" cy="119705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4" name="Picture 10" descr="D:\ПЕДАГОГ-ОРГАНІЗАТОР\ВЕСЕЛКОВА КРАЇНА\стенд веселкової країни\rose-garde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88045" y="4847450"/>
            <a:ext cx="1626431" cy="124584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5" name="Picture 11" descr="D:\ПЕДАГОГ-ОРГАНІЗАТОР\ВЕСЕЛКОВА КРАЇНА\стенд веселкової країни\kurgan-slav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692" y="3664916"/>
            <a:ext cx="1440160" cy="127398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360363" y="1989138"/>
            <a:ext cx="1295400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1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uk-UA" sz="1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800" b="1" dirty="0">
                <a:latin typeface="Times New Roman" pitchFamily="18" charset="0"/>
                <a:cs typeface="Times New Roman" pitchFamily="18" charset="0"/>
              </a:rPr>
              <a:t>Вересень</a:t>
            </a:r>
          </a:p>
          <a:p>
            <a:pPr algn="ctr">
              <a:defRPr/>
            </a:pPr>
            <a:r>
              <a:rPr lang="uk-UA" sz="800" dirty="0" err="1">
                <a:latin typeface="Times New Roman" pitchFamily="18" charset="0"/>
                <a:cs typeface="Times New Roman" pitchFamily="18" charset="0"/>
              </a:rPr>
              <a:t>“Галявина</a:t>
            </a:r>
            <a:r>
              <a:rPr lang="uk-UA" sz="800" dirty="0">
                <a:latin typeface="Times New Roman" pitchFamily="18" charset="0"/>
                <a:cs typeface="Times New Roman" pitchFamily="18" charset="0"/>
              </a:rPr>
              <a:t> живого і </a:t>
            </a:r>
            <a:r>
              <a:rPr lang="uk-UA" sz="800" dirty="0" err="1">
                <a:latin typeface="Times New Roman" pitchFamily="18" charset="0"/>
                <a:cs typeface="Times New Roman" pitchFamily="18" charset="0"/>
              </a:rPr>
              <a:t>прекрасного”</a:t>
            </a:r>
            <a:r>
              <a:rPr lang="uk-UA" sz="800" dirty="0"/>
              <a:t> 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2050943" y="1669256"/>
            <a:ext cx="1366837" cy="433387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Жовтень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“Ріка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знань”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5292725" y="1885950"/>
            <a:ext cx="1366838" cy="576263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Листопад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“Джерело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народної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мудрості”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6915150" y="1852613"/>
            <a:ext cx="1368425" cy="57626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Грудень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“Царство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законів і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прав”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7019925" y="3959225"/>
            <a:ext cx="13684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Січень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“Містечко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майстрів”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6946900" y="5853113"/>
            <a:ext cx="13684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Лютий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“Острів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здоров</a:t>
            </a:r>
            <a:r>
              <a:rPr lang="uk-UA" sz="1000" dirty="0" err="1">
                <a:latin typeface="Corbel"/>
                <a:cs typeface="Times New Roman" pitchFamily="18" charset="0"/>
              </a:rPr>
              <a:t>'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я”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4140200" y="6092825"/>
            <a:ext cx="15843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Березень 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“Озеро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прекрасного”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5" name="Прямоугольник с двумя скругленными противолежащими углами 34"/>
          <p:cNvSpPr/>
          <p:nvPr/>
        </p:nvSpPr>
        <p:spPr>
          <a:xfrm>
            <a:off x="1835150" y="6021388"/>
            <a:ext cx="13684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Квітень 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“Сад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надії”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6" name="Прямоугольник с двумя скругленными противолежащими углами 35"/>
          <p:cNvSpPr/>
          <p:nvPr/>
        </p:nvSpPr>
        <p:spPr>
          <a:xfrm>
            <a:off x="287338" y="5030788"/>
            <a:ext cx="13684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Травень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“Курган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слави”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7430" name="TextBox 3"/>
          <p:cNvSpPr txBox="1">
            <a:spLocks noChangeArrowheads="1"/>
          </p:cNvSpPr>
          <p:nvPr/>
        </p:nvSpPr>
        <p:spPr bwMode="auto">
          <a:xfrm>
            <a:off x="1331913" y="26988"/>
            <a:ext cx="59769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Основа виховної роботи </a:t>
            </a:r>
            <a:br>
              <a:rPr lang="uk-UA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школи 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місячники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«Подорожі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Веселковою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країною»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КАРТА ПОДОРОЖІ</a:t>
            </a:r>
            <a:r>
              <a:rPr lang="uk-UA" sz="1600" dirty="0"/>
              <a:t> </a:t>
            </a:r>
            <a:endParaRPr lang="ru-RU" sz="16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dirty="0" smtClean="0"/>
              <a:t>15 січня вихованці ДНЗ № 74 «Золотий півник» привітали зі святом Василя Великого і Маланки вчителів та учнів нашої школи. Дзвінко лунали різдвяні щедрівки, з побажаннями  добра і миру на весь наступний рік. Глядачі, у свою чергу, дарували юним артистам щедрі аплодисменти та вручили солодкі подарунки.</a:t>
            </a:r>
            <a:endParaRPr lang="ru-RU" sz="1600" dirty="0"/>
          </a:p>
        </p:txBody>
      </p:sp>
      <p:pic>
        <p:nvPicPr>
          <p:cNvPr id="7" name="Рисунок 6" descr="C:\Users\1-в\Desktop\фото\колідники\IMG_20200115_114032_1.jpg"/>
          <p:cNvPicPr/>
          <p:nvPr/>
        </p:nvPicPr>
        <p:blipFill>
          <a:blip r:embed="rId2" cstate="print"/>
          <a:srcRect t="18411" b="9690"/>
          <a:stretch>
            <a:fillRect/>
          </a:stretch>
        </p:blipFill>
        <p:spPr bwMode="auto">
          <a:xfrm>
            <a:off x="142844" y="1357298"/>
            <a:ext cx="5063312" cy="272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-в\Desktop\фото\колідники\IMG_20200115_114519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1524">
            <a:off x="5419819" y="1726777"/>
            <a:ext cx="3120213" cy="234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-в\Desktop\фото\колідники\IMG_20200115_114606.jpg"/>
          <p:cNvPicPr/>
          <p:nvPr/>
        </p:nvPicPr>
        <p:blipFill>
          <a:blip r:embed="rId4" cstate="print">
            <a:lum bright="10000"/>
          </a:blip>
          <a:srcRect l="6958" t="27519" r="8959"/>
          <a:stretch>
            <a:fillRect/>
          </a:stretch>
        </p:blipFill>
        <p:spPr bwMode="auto">
          <a:xfrm rot="327993">
            <a:off x="1925657" y="3906205"/>
            <a:ext cx="4456503" cy="261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19511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1800" dirty="0" smtClean="0"/>
              <a:t>В рамках тижня безпеки життєдіяльності  у нашій школі пройшла зустріч з інструктором з надання першої </a:t>
            </a:r>
            <a:r>
              <a:rPr lang="uk-UA" sz="1800" dirty="0" err="1" smtClean="0"/>
              <a:t>домедичної</a:t>
            </a:r>
            <a:r>
              <a:rPr lang="uk-UA" sz="1800" dirty="0" smtClean="0"/>
              <a:t> допомоги </a:t>
            </a:r>
            <a:r>
              <a:rPr lang="uk-UA" sz="1800" dirty="0" err="1" smtClean="0"/>
              <a:t>Квінцерт</a:t>
            </a:r>
            <a:r>
              <a:rPr lang="uk-UA" sz="1800" dirty="0" smtClean="0"/>
              <a:t> Іриною Володимирівною, яка провела майстер-клас для учнів.  Діти отримали багато корисної інформації, а деякі учні спробували  потренуватися рятувати життя на манекені.  Дякуємо за цікаву і пізнавальну зустріч</a:t>
            </a:r>
            <a:r>
              <a:rPr lang="uk-UA" sz="1800" dirty="0" smtClean="0"/>
              <a:t>!</a:t>
            </a:r>
            <a:endParaRPr lang="ru-RU" sz="1800" dirty="0"/>
          </a:p>
        </p:txBody>
      </p:sp>
      <p:pic>
        <p:nvPicPr>
          <p:cNvPr id="8" name="Рисунок 7" descr="C:\Users\1-в\Desktop\фото\майстерклас\IMG_20200117_105023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14282" y="1500174"/>
            <a:ext cx="442915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-в\Desktop\фото\майстерклас\IMG_20200117_1106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3116"/>
            <a:ext cx="4357686" cy="38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9323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 </a:t>
            </a:r>
            <a:r>
              <a:rPr lang="uk-UA" sz="2000" dirty="0" smtClean="0"/>
              <a:t>нашій </a:t>
            </a:r>
            <a:r>
              <a:rPr lang="ru-RU" sz="2000" dirty="0" err="1" smtClean="0"/>
              <a:t>школі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відбулась</a:t>
            </a:r>
            <a:r>
              <a:rPr lang="ru-RU" sz="2000" dirty="0" smtClean="0"/>
              <a:t> </a:t>
            </a:r>
            <a:r>
              <a:rPr lang="ru-RU" sz="2000" dirty="0" err="1" smtClean="0"/>
              <a:t>виставка</a:t>
            </a:r>
            <a:r>
              <a:rPr lang="ru-RU" sz="2000" dirty="0" smtClean="0"/>
              <a:t> </a:t>
            </a:r>
            <a:r>
              <a:rPr lang="ru-RU" sz="2000" dirty="0" err="1" smtClean="0"/>
              <a:t>малюнків</a:t>
            </a:r>
            <a:r>
              <a:rPr lang="ru-RU" sz="2000" dirty="0" smtClean="0"/>
              <a:t> </a:t>
            </a:r>
            <a:r>
              <a:rPr lang="ru-RU" sz="2000" dirty="0" err="1" smtClean="0"/>
              <a:t>учнів</a:t>
            </a:r>
            <a:r>
              <a:rPr lang="uk-UA" sz="2000" dirty="0" smtClean="0"/>
              <a:t> 1-4 </a:t>
            </a:r>
            <a:r>
              <a:rPr lang="ru-RU" sz="2000" dirty="0" err="1" smtClean="0"/>
              <a:t>класів</a:t>
            </a:r>
            <a:r>
              <a:rPr lang="ru-RU" sz="2000" dirty="0" smtClean="0"/>
              <a:t> на тему «</a:t>
            </a:r>
            <a:r>
              <a:rPr lang="uk-UA" sz="2000" dirty="0" smtClean="0"/>
              <a:t>Професії мого майбутнього</a:t>
            </a:r>
            <a:r>
              <a:rPr lang="ru-RU" sz="2000" dirty="0" smtClean="0"/>
              <a:t>»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8" name="Рисунок 7" descr="G:\IMG_20200121_110049.jpg"/>
          <p:cNvPicPr/>
          <p:nvPr/>
        </p:nvPicPr>
        <p:blipFill>
          <a:blip r:embed="rId2" cstate="print"/>
          <a:srcRect t="3817" r="5050" b="8651"/>
          <a:stretch>
            <a:fillRect/>
          </a:stretch>
        </p:blipFill>
        <p:spPr bwMode="auto">
          <a:xfrm>
            <a:off x="642910" y="1357298"/>
            <a:ext cx="771530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74012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1800" dirty="0" err="1" smtClean="0"/>
              <a:t>Місячник</a:t>
            </a:r>
            <a:r>
              <a:rPr lang="ru-RU" sz="1800" dirty="0" smtClean="0"/>
              <a:t> трудового </a:t>
            </a:r>
            <a:r>
              <a:rPr lang="ru-RU" sz="1800" dirty="0" err="1" smtClean="0"/>
              <a:t>виховання</a:t>
            </a:r>
            <a:r>
              <a:rPr lang="ru-RU" sz="1800" dirty="0" smtClean="0"/>
              <a:t> "</a:t>
            </a:r>
            <a:r>
              <a:rPr lang="ru-RU" sz="1800" dirty="0" err="1" smtClean="0"/>
              <a:t>Містечко</a:t>
            </a:r>
            <a:r>
              <a:rPr lang="ru-RU" sz="1800" dirty="0" smtClean="0"/>
              <a:t> </a:t>
            </a:r>
            <a:r>
              <a:rPr lang="ru-RU" sz="1800" dirty="0" err="1" smtClean="0"/>
              <a:t>майстрів</a:t>
            </a:r>
            <a:r>
              <a:rPr lang="ru-RU" sz="1800" dirty="0" smtClean="0"/>
              <a:t>". </a:t>
            </a:r>
            <a:r>
              <a:rPr lang="ru-RU" sz="1800" dirty="0" err="1" smtClean="0"/>
              <a:t>Виховна</a:t>
            </a:r>
            <a:r>
              <a:rPr lang="ru-RU" sz="1800" dirty="0" smtClean="0"/>
              <a:t> година  на тему: "Яка </a:t>
            </a:r>
            <a:r>
              <a:rPr lang="ru-RU" sz="1800" dirty="0" err="1" smtClean="0"/>
              <a:t>професія</a:t>
            </a:r>
            <a:r>
              <a:rPr lang="ru-RU" sz="1800" dirty="0" smtClean="0"/>
              <a:t> </a:t>
            </a:r>
            <a:r>
              <a:rPr lang="ru-RU" sz="1800" dirty="0" err="1" smtClean="0"/>
              <a:t>найкраща</a:t>
            </a:r>
            <a:r>
              <a:rPr lang="ru-RU" sz="1800" dirty="0" smtClean="0"/>
              <a:t>?"</a:t>
            </a:r>
            <a:endParaRPr lang="ru-RU" sz="1800" dirty="0"/>
          </a:p>
        </p:txBody>
      </p:sp>
      <p:pic>
        <p:nvPicPr>
          <p:cNvPr id="9" name="Рисунок 8" descr="C:\Users\1-в\Desktop\фото\трудове вих\IMG-6c4293afce7152e5b837c28b75736dc9-V.jpg"/>
          <p:cNvPicPr/>
          <p:nvPr/>
        </p:nvPicPr>
        <p:blipFill>
          <a:blip r:embed="rId2" cstate="print">
            <a:lum bright="20000"/>
          </a:blip>
          <a:srcRect l="7387" t="17231"/>
          <a:stretch>
            <a:fillRect/>
          </a:stretch>
        </p:blipFill>
        <p:spPr bwMode="auto">
          <a:xfrm>
            <a:off x="3428992" y="1571612"/>
            <a:ext cx="2211453" cy="272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1-в\Desktop\фото\трудове вих\IMG-9a2e9c47bba8b228b4bb27d70daff479-V.jpg"/>
          <p:cNvPicPr/>
          <p:nvPr/>
        </p:nvPicPr>
        <p:blipFill>
          <a:blip r:embed="rId3">
            <a:lum bright="10000"/>
          </a:blip>
          <a:srcRect t="4416" r="4891" b="17964"/>
          <a:stretch>
            <a:fillRect/>
          </a:stretch>
        </p:blipFill>
        <p:spPr bwMode="auto">
          <a:xfrm>
            <a:off x="5643570" y="1071546"/>
            <a:ext cx="3246253" cy="353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1-в\Desktop\фото\трудове вих\IMG_20200128_114902.jpg"/>
          <p:cNvPicPr/>
          <p:nvPr/>
        </p:nvPicPr>
        <p:blipFill>
          <a:blip r:embed="rId4" cstate="print"/>
          <a:srcRect t="19047" r="10299"/>
          <a:stretch>
            <a:fillRect/>
          </a:stretch>
        </p:blipFill>
        <p:spPr bwMode="auto">
          <a:xfrm>
            <a:off x="214283" y="1357298"/>
            <a:ext cx="3214710" cy="404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1-в\Desktop\фото\трудове вих\IMG_20200129_115227.jpg"/>
          <p:cNvPicPr/>
          <p:nvPr/>
        </p:nvPicPr>
        <p:blipFill>
          <a:blip r:embed="rId5" cstate="print"/>
          <a:srcRect t="16590"/>
          <a:stretch>
            <a:fillRect/>
          </a:stretch>
        </p:blipFill>
        <p:spPr bwMode="auto">
          <a:xfrm>
            <a:off x="3500430" y="4357694"/>
            <a:ext cx="3723610" cy="232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83086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Виставка під назвою «Ми – маленькі майстри», завершила місячник трудового виховання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3" name="Рисунок 2" descr="C:\Users\1-в\Desktop\фото\трудове вих\IMG_20200129_135128_1.jpg"/>
          <p:cNvPicPr/>
          <p:nvPr/>
        </p:nvPicPr>
        <p:blipFill>
          <a:blip r:embed="rId2" cstate="print"/>
          <a:srcRect t="12339" b="16453"/>
          <a:stretch>
            <a:fillRect/>
          </a:stretch>
        </p:blipFill>
        <p:spPr bwMode="auto">
          <a:xfrm>
            <a:off x="214282" y="1214422"/>
            <a:ext cx="4616745" cy="245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1-в\Desktop\фото\трудове вих\IMG_20200129_135146.jpg"/>
          <p:cNvPicPr/>
          <p:nvPr/>
        </p:nvPicPr>
        <p:blipFill>
          <a:blip r:embed="rId3" cstate="print">
            <a:lum bright="10000" contrast="20000"/>
          </a:blip>
          <a:srcRect t="9444" b="7778"/>
          <a:stretch>
            <a:fillRect/>
          </a:stretch>
        </p:blipFill>
        <p:spPr bwMode="auto">
          <a:xfrm>
            <a:off x="1285852" y="3500438"/>
            <a:ext cx="4695826" cy="303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-в\Desktop\фото\трудове вих\IMG_20200129_135216.jpg"/>
          <p:cNvPicPr/>
          <p:nvPr/>
        </p:nvPicPr>
        <p:blipFill>
          <a:blip r:embed="rId4" cstate="print">
            <a:lum bright="10000" contrast="20000"/>
          </a:blip>
          <a:srcRect l="8600" r="11017"/>
          <a:stretch>
            <a:fillRect/>
          </a:stretch>
        </p:blipFill>
        <p:spPr bwMode="auto">
          <a:xfrm>
            <a:off x="5357818" y="1142984"/>
            <a:ext cx="3127552" cy="290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Лютий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uk-UA" sz="2800" b="0" i="1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«Острів здоров'я»</a:t>
            </a: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8" descr="D:\ПЕДАГОГ-ОРГАНІЗАТОР\ВЕСЕЛКОВА КРАЇНА\стенд веселкової країни\67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36648"/>
            <a:ext cx="5143536" cy="506215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Проведені заходи у лютому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643050"/>
            <a:ext cx="7929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1. Конкурс  малюнків «Здоров’я очима дітей» 04-08.19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2. Усний  журнал «Здоров’я – наш скарб»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11-15.19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3. Вікторина «Я здоров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я бережу, сам собі допоможу» 18-22.19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4. Презентація досліджень «Острів здоров'я» проекту «Україна - моя Батьківщина» учнями 1 - В класу,  (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кл.кер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– Кваша О.О.) 18-22.19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5. Презентація досліджень проекту «Збережи життя і здоров'я» учнями 2 - А класу (класний керівник - Денисенко С.О.)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18-22.19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1600" dirty="0" smtClean="0"/>
              <a:t>День Святого Валентина (День Закоханих) – щорічне свято, яке припадає на 14 лютого. Це свято сповнене приємних сюрпризів, цікавих подарунків, неочікуваних </a:t>
            </a:r>
            <a:r>
              <a:rPr lang="uk-UA" sz="1600" dirty="0" err="1" smtClean="0"/>
              <a:t>миттєвостей</a:t>
            </a:r>
            <a:r>
              <a:rPr lang="uk-UA" sz="1600" dirty="0" smtClean="0"/>
              <a:t>. У нашій школі в цей   день діти привітали один одного та вчителів «</a:t>
            </a:r>
            <a:r>
              <a:rPr lang="uk-UA" sz="1600" dirty="0" err="1" smtClean="0"/>
              <a:t>валентинками</a:t>
            </a:r>
            <a:r>
              <a:rPr lang="uk-UA" sz="1600" dirty="0" smtClean="0"/>
              <a:t>», які кидали в спеціальну скриньку, а  потім відповідальні листоноші з 4-х класів поспішили доставити їх по класах.  </a:t>
            </a:r>
            <a:endParaRPr lang="ru-RU" sz="1600" dirty="0"/>
          </a:p>
        </p:txBody>
      </p:sp>
      <p:pic>
        <p:nvPicPr>
          <p:cNvPr id="3" name="Рисунок 2" descr="G:\Публікація\фото\IMG_20200214_085405_1.jpg"/>
          <p:cNvPicPr/>
          <p:nvPr/>
        </p:nvPicPr>
        <p:blipFill>
          <a:blip r:embed="rId2" cstate="print">
            <a:lum bright="10000"/>
          </a:blip>
          <a:srcRect l="27109" t="5814" r="12873"/>
          <a:stretch>
            <a:fillRect/>
          </a:stretch>
        </p:blipFill>
        <p:spPr bwMode="auto">
          <a:xfrm>
            <a:off x="214282" y="1714488"/>
            <a:ext cx="371477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Публікація\фото\IMG_20200214_085901.jpg"/>
          <p:cNvPicPr/>
          <p:nvPr/>
        </p:nvPicPr>
        <p:blipFill>
          <a:blip r:embed="rId3" cstate="print">
            <a:lum bright="10000" contrast="20000"/>
          </a:blip>
          <a:srcRect t="8403" r="9853"/>
          <a:stretch>
            <a:fillRect/>
          </a:stretch>
        </p:blipFill>
        <p:spPr bwMode="auto">
          <a:xfrm>
            <a:off x="4214810" y="2071678"/>
            <a:ext cx="4714908" cy="375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1600" dirty="0" smtClean="0"/>
              <a:t> </a:t>
            </a:r>
            <a:r>
              <a:rPr lang="uk-UA" sz="1800" dirty="0" smtClean="0"/>
              <a:t>До Дня вшанування </a:t>
            </a:r>
            <a:r>
              <a:rPr lang="uk-UA" sz="1800" dirty="0" err="1" smtClean="0"/>
              <a:t>пам</a:t>
            </a:r>
            <a:r>
              <a:rPr lang="ru-RU" sz="1800" dirty="0" smtClean="0"/>
              <a:t>’</a:t>
            </a:r>
            <a:r>
              <a:rPr lang="uk-UA" sz="1800" dirty="0" smtClean="0"/>
              <a:t>яті Героїв Небесної Сотні в шкільний бібліотеці представлено виставку-інсталяцію «Герої не вмирають». У 2013-2014 роках на Майдані Незалежності залишили своє життя Герої Небесної Сотні. Ця подія сколихнула увесь світ і не залишила байдужою жодної душі. Учні нашої школи виготовили янголів, що символізують Героїв, які віддали своє життя за наше майбутнє.</a:t>
            </a:r>
            <a:endParaRPr lang="ru-RU" sz="1800" dirty="0"/>
          </a:p>
        </p:txBody>
      </p:sp>
      <p:pic>
        <p:nvPicPr>
          <p:cNvPr id="3" name="Рисунок 2" descr="C:\Users\1-в\Desktop\фото\небесна сотня\IMG-1bc6377abcd880627633db9a724a6e77-V.jpg"/>
          <p:cNvPicPr/>
          <p:nvPr/>
        </p:nvPicPr>
        <p:blipFill>
          <a:blip r:embed="rId2" cstate="print">
            <a:lum bright="10000"/>
          </a:blip>
          <a:srcRect l="3726" r="8826"/>
          <a:stretch>
            <a:fillRect/>
          </a:stretch>
        </p:blipFill>
        <p:spPr bwMode="auto">
          <a:xfrm>
            <a:off x="428596" y="1571612"/>
            <a:ext cx="4105199" cy="247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-в\Desktop\фото\небесна сотня\IMG-8795f7861d01da1acfb6e2ae90166dd1-V.jpg"/>
          <p:cNvPicPr/>
          <p:nvPr/>
        </p:nvPicPr>
        <p:blipFill>
          <a:blip r:embed="rId3">
            <a:lum bright="10000"/>
          </a:blip>
          <a:srcRect t="19235" b="15054"/>
          <a:stretch>
            <a:fillRect/>
          </a:stretch>
        </p:blipFill>
        <p:spPr bwMode="auto">
          <a:xfrm>
            <a:off x="5286380" y="1571612"/>
            <a:ext cx="3429024" cy="389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-в\Desktop\фото\небесна сотня\IMG-eccc445f1543ae40ef6050a717c0e679-V.jpg"/>
          <p:cNvPicPr/>
          <p:nvPr/>
        </p:nvPicPr>
        <p:blipFill>
          <a:blip r:embed="rId4">
            <a:lum bright="10000"/>
          </a:blip>
          <a:srcRect l="22653" t="17772" r="16393"/>
          <a:stretch>
            <a:fillRect/>
          </a:stretch>
        </p:blipFill>
        <p:spPr bwMode="auto">
          <a:xfrm>
            <a:off x="1643042" y="3857628"/>
            <a:ext cx="3583959" cy="271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21 лютого у нашій школі пройшли спортивні змагання серед учнів та батьків 1-х класів під назвою «Тато, мама, я – спортивна сім</a:t>
            </a:r>
            <a:r>
              <a:rPr lang="ru-RU" sz="1800" dirty="0" smtClean="0"/>
              <a:t>’</a:t>
            </a:r>
            <a:r>
              <a:rPr lang="uk-UA" sz="1800" dirty="0" smtClean="0"/>
              <a:t>я». Море позитивних емоцій отримали від заходу учасники і глядачі. </a:t>
            </a:r>
            <a:endParaRPr lang="ru-RU" sz="1800" dirty="0"/>
          </a:p>
        </p:txBody>
      </p:sp>
      <p:pic>
        <p:nvPicPr>
          <p:cNvPr id="3" name="Рисунок 2" descr="G:\Публікація\фото\IMG-19eb648f9932b991676ac174385b4da0-V.jpg"/>
          <p:cNvPicPr/>
          <p:nvPr/>
        </p:nvPicPr>
        <p:blipFill>
          <a:blip r:embed="rId2">
            <a:lum bright="10000" contrast="20000"/>
          </a:blip>
          <a:srcRect l="18034" t="6101" r="12663" b="6631"/>
          <a:stretch>
            <a:fillRect/>
          </a:stretch>
        </p:blipFill>
        <p:spPr bwMode="auto">
          <a:xfrm>
            <a:off x="3857620" y="1571612"/>
            <a:ext cx="471999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Публікація\фото\IMG-b4057e6c6b569faa26032b4d75f6d055-V.jpg"/>
          <p:cNvPicPr/>
          <p:nvPr/>
        </p:nvPicPr>
        <p:blipFill>
          <a:blip r:embed="rId3">
            <a:lum bright="10000" contrast="-10000"/>
          </a:blip>
          <a:srcRect t="12227" b="20524"/>
          <a:stretch>
            <a:fillRect/>
          </a:stretch>
        </p:blipFill>
        <p:spPr bwMode="auto">
          <a:xfrm>
            <a:off x="285720" y="1357298"/>
            <a:ext cx="3429024" cy="478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детские картинки\1425456578_1360120259_olimpiad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4714884"/>
            <a:ext cx="1785950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664" y="601316"/>
            <a:ext cx="7586663" cy="12684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uk-UA" sz="4400" b="1" dirty="0" smtClean="0"/>
              <a:t>Вересень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/>
              <a:t>“Галявина живого і чудесного”</a:t>
            </a:r>
            <a:endParaRPr lang="ru-RU" sz="4900" dirty="0"/>
          </a:p>
        </p:txBody>
      </p:sp>
      <p:pic>
        <p:nvPicPr>
          <p:cNvPr id="3" name="Рисунок 2" descr="1803353000246075690cda8eb33bf31c352673c90b.jpg"/>
          <p:cNvPicPr>
            <a:picLocks noChangeAspect="1"/>
          </p:cNvPicPr>
          <p:nvPr/>
        </p:nvPicPr>
        <p:blipFill rotWithShape="1">
          <a:blip r:embed="rId3" cstate="print"/>
          <a:srcRect b="3676"/>
          <a:stretch/>
        </p:blipFill>
        <p:spPr>
          <a:xfrm>
            <a:off x="1331640" y="1902704"/>
            <a:ext cx="6408712" cy="4784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Ось такі чудові малюнки та фотографії представили учні 2-4 класів на шкільну виставку під назвою «Служба порятунку на варті твоєї безпеки». </a:t>
            </a:r>
            <a:endParaRPr lang="ru-RU" sz="1800" dirty="0"/>
          </a:p>
        </p:txBody>
      </p:sp>
      <p:pic>
        <p:nvPicPr>
          <p:cNvPr id="3" name="Рисунок 2" descr="C:\Users\1-в\Desktop\фото\IMG_20200219_155225.jpg"/>
          <p:cNvPicPr/>
          <p:nvPr/>
        </p:nvPicPr>
        <p:blipFill>
          <a:blip r:embed="rId2" cstate="print">
            <a:lum bright="10000" contrast="20000"/>
          </a:blip>
          <a:srcRect l="3084" t="9960" r="7143" b="6972"/>
          <a:stretch>
            <a:fillRect/>
          </a:stretch>
        </p:blipFill>
        <p:spPr bwMode="auto">
          <a:xfrm>
            <a:off x="571472" y="1071546"/>
            <a:ext cx="771530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З 10 по 27 лютого 2020 р. проходить</a:t>
            </a:r>
            <a:r>
              <a:rPr lang="en-US" sz="1800" dirty="0" smtClean="0"/>
              <a:t>V </a:t>
            </a:r>
            <a:r>
              <a:rPr lang="uk-UA" sz="1800" dirty="0" smtClean="0"/>
              <a:t>Всеукраїнська благодійна акція «</a:t>
            </a:r>
            <a:r>
              <a:rPr lang="en-US" sz="1800" dirty="0" smtClean="0"/>
              <a:t>Happy </a:t>
            </a:r>
            <a:r>
              <a:rPr lang="uk-UA" sz="1800" dirty="0" err="1" smtClean="0"/>
              <a:t>Мяу</a:t>
            </a:r>
            <a:r>
              <a:rPr lang="uk-UA" sz="1800" dirty="0" smtClean="0"/>
              <a:t> для </a:t>
            </a:r>
            <a:r>
              <a:rPr lang="uk-UA" sz="1800" dirty="0" err="1" smtClean="0"/>
              <a:t>Мурчика</a:t>
            </a:r>
            <a:r>
              <a:rPr lang="uk-UA" sz="1800" dirty="0" smtClean="0"/>
              <a:t>». Учні нашої школи зібрали та передали корм і крупи </a:t>
            </a:r>
            <a:r>
              <a:rPr lang="ru-RU" sz="1800" dirty="0" smtClean="0"/>
              <a:t>в </a:t>
            </a:r>
            <a:r>
              <a:rPr lang="ru-RU" sz="1800" dirty="0" err="1" smtClean="0"/>
              <a:t>організацію</a:t>
            </a:r>
            <a:r>
              <a:rPr lang="ru-RU" sz="1800" dirty="0" smtClean="0"/>
              <a:t> "</a:t>
            </a:r>
            <a:r>
              <a:rPr lang="ru-RU" sz="1800" dirty="0" err="1" smtClean="0"/>
              <a:t>Щасливий</a:t>
            </a:r>
            <a:r>
              <a:rPr lang="ru-RU" sz="1800" dirty="0" smtClean="0"/>
              <a:t> пес"</a:t>
            </a:r>
            <a:r>
              <a:rPr lang="uk-UA" sz="1800" dirty="0" smtClean="0"/>
              <a:t>.</a:t>
            </a:r>
            <a:endParaRPr lang="ru-RU" sz="1800" dirty="0"/>
          </a:p>
        </p:txBody>
      </p:sp>
      <p:pic>
        <p:nvPicPr>
          <p:cNvPr id="3" name="Рисунок 2" descr="G:\Публікація\фото\IMG_20200224_114305.jpg"/>
          <p:cNvPicPr/>
          <p:nvPr/>
        </p:nvPicPr>
        <p:blipFill>
          <a:blip r:embed="rId2" cstate="print">
            <a:lum bright="10000"/>
          </a:blip>
          <a:srcRect t="9589" r="2833" b="6809"/>
          <a:stretch>
            <a:fillRect/>
          </a:stretch>
        </p:blipFill>
        <p:spPr bwMode="auto">
          <a:xfrm>
            <a:off x="285720" y="1500174"/>
            <a:ext cx="435771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Публікація\фото\IMG-2775c4849f5f63c2ec455b7ee4250b21-V.jpg"/>
          <p:cNvPicPr/>
          <p:nvPr/>
        </p:nvPicPr>
        <p:blipFill>
          <a:blip r:embed="rId3">
            <a:lum bright="10000"/>
          </a:blip>
          <a:srcRect l="13271" r="12321"/>
          <a:stretch>
            <a:fillRect/>
          </a:stretch>
        </p:blipFill>
        <p:spPr bwMode="auto">
          <a:xfrm>
            <a:off x="4786314" y="2571744"/>
            <a:ext cx="4143404" cy="38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50" y="285750"/>
            <a:ext cx="8572500" cy="8572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Проведені заходи у вересні </a:t>
            </a:r>
            <a: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2020</a:t>
            </a:r>
            <a:r>
              <a:rPr lang="en-US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р.</a:t>
            </a:r>
            <a: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sz="36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214438"/>
            <a:ext cx="8534400" cy="5143500"/>
          </a:xfrm>
          <a:ln w="76200" cmpd="tri">
            <a:solidFill>
              <a:srgbClr val="000000"/>
            </a:solidFill>
          </a:ln>
        </p:spPr>
        <p:txBody>
          <a:bodyPr rtlCol="0">
            <a:normAutofit fontScale="70000" lnSpcReduction="20000"/>
          </a:bodyPr>
          <a:lstStyle/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1.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Свято Першого дзвоника</a:t>
            </a:r>
          </a:p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Вибори до шкільної РАДИ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ВЕСЕЛЬЧАТ.</a:t>
            </a:r>
          </a:p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Конкурс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малюнків «Прекрасне місто»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02-06.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Міський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фотоконкурс «Моя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Україна»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Єд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кл.год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«Історія мого міста»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02-06.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Тиждень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знань Правил Дорожнього руху на тему «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Правила дорожнього руху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знай – життя та здоров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uk-UA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зберегай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09-13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Виставка квіткових композицій  «Квітковий вернісаж»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6-20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Єдина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класна година «День партизанської слави» 23-27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Презентація проекту «Україна - моя Батьківщина» учнями 3-А класу,  </a:t>
            </a: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кл.кер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Денисенко С.О. 23-27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1338" indent="-514350" algn="l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57364"/>
            <a:ext cx="7286625" cy="14287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         </a:t>
            </a: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             Свято </a:t>
            </a: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першого </a:t>
            </a: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дзвоника</a:t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/>
              <a:t>Для </a:t>
            </a:r>
            <a:r>
              <a:rPr lang="ru-RU" sz="1800" dirty="0" err="1" smtClean="0"/>
              <a:t>багатьох</a:t>
            </a:r>
            <a:r>
              <a:rPr lang="ru-RU" sz="1800" dirty="0" smtClean="0"/>
              <a:t> </a:t>
            </a:r>
            <a:r>
              <a:rPr lang="ru-RU" sz="1800" dirty="0" err="1" smtClean="0"/>
              <a:t>із</a:t>
            </a:r>
            <a:r>
              <a:rPr lang="ru-RU" sz="1800" dirty="0" smtClean="0"/>
              <a:t> вас </a:t>
            </a:r>
            <a:r>
              <a:rPr lang="ru-RU" sz="1800" dirty="0" err="1" smtClean="0"/>
              <a:t>це</a:t>
            </a:r>
            <a:r>
              <a:rPr lang="ru-RU" sz="1800" dirty="0" smtClean="0"/>
              <a:t> </a:t>
            </a:r>
            <a:r>
              <a:rPr lang="ru-RU" sz="1800" dirty="0" err="1" smtClean="0"/>
              <a:t>вже</a:t>
            </a:r>
            <a:r>
              <a:rPr lang="ru-RU" sz="1800" dirty="0" smtClean="0"/>
              <a:t> </a:t>
            </a:r>
            <a:r>
              <a:rPr lang="ru-RU" sz="1800" dirty="0" err="1" smtClean="0"/>
              <a:t>звичний</a:t>
            </a:r>
            <a:r>
              <a:rPr lang="ru-RU" sz="1800" dirty="0" smtClean="0"/>
              <a:t> початок нового </a:t>
            </a:r>
            <a:r>
              <a:rPr lang="ru-RU" sz="1800" dirty="0" err="1" smtClean="0"/>
              <a:t>навчального</a:t>
            </a:r>
            <a:r>
              <a:rPr lang="ru-RU" sz="1800" dirty="0" smtClean="0"/>
              <a:t> року, </a:t>
            </a:r>
            <a:r>
              <a:rPr lang="ru-RU" sz="1800" dirty="0" err="1" smtClean="0"/>
              <a:t>але</a:t>
            </a:r>
            <a:r>
              <a:rPr lang="ru-RU" sz="1800" dirty="0" smtClean="0"/>
              <a:t> для </a:t>
            </a:r>
            <a:r>
              <a:rPr lang="ru-RU" sz="1800" dirty="0" err="1" smtClean="0"/>
              <a:t>когось</a:t>
            </a:r>
            <a:r>
              <a:rPr lang="ru-RU" sz="1800" dirty="0" smtClean="0"/>
              <a:t>  </a:t>
            </a:r>
            <a:r>
              <a:rPr lang="ru-RU" sz="1800" dirty="0" err="1" smtClean="0"/>
              <a:t>особливий</a:t>
            </a:r>
            <a:r>
              <a:rPr lang="ru-RU" sz="1800" dirty="0" smtClean="0"/>
              <a:t> </a:t>
            </a:r>
            <a:r>
              <a:rPr lang="ru-RU" sz="1800" dirty="0" err="1" smtClean="0"/>
              <a:t>урочистий</a:t>
            </a:r>
            <a:r>
              <a:rPr lang="ru-RU" sz="1800" dirty="0" smtClean="0"/>
              <a:t> день. </a:t>
            </a:r>
            <a:r>
              <a:rPr lang="ru-RU" sz="1800" dirty="0" err="1" smtClean="0"/>
              <a:t>Це</a:t>
            </a:r>
            <a:r>
              <a:rPr lang="ru-RU" sz="1800" dirty="0" smtClean="0"/>
              <a:t> </a:t>
            </a:r>
            <a:r>
              <a:rPr lang="ru-RU" sz="1800" dirty="0" err="1" smtClean="0"/>
              <a:t>наші</a:t>
            </a:r>
            <a:r>
              <a:rPr lang="ru-RU" sz="1800" dirty="0" smtClean="0"/>
              <a:t> </a:t>
            </a:r>
            <a:r>
              <a:rPr lang="ru-RU" sz="1800" dirty="0" err="1" smtClean="0"/>
              <a:t>першокласники</a:t>
            </a:r>
            <a:r>
              <a:rPr lang="ru-RU" sz="1800" dirty="0" smtClean="0"/>
              <a:t>, </a:t>
            </a:r>
            <a:r>
              <a:rPr lang="uk-UA" sz="1800" dirty="0" smtClean="0"/>
              <a:t>яких ми вітаємо з їх першим святом.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151" name="Picture 7" descr="D:\ПАДАГОГ-ОРГАНІЗАТОР\ФОТО\фото 2014-2015\ВЕРЕСЕНЬ\1 вересня 2014\IMG_09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026" y="17605424"/>
            <a:ext cx="23409276" cy="175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ПАДАГОГ-ОРГАНІЗАТОР\ФОТО\фото 2014-2015\ВЕРЕСЕНЬ\1 вересня 2014\IMG_09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9164" y="17605424"/>
            <a:ext cx="13335000" cy="175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ПАДАГОГ-ОРГАНІЗАТОР\ФОТО\фото 2014-2015\ВЕРЕСЕНЬ\1 вересня 2014\IMG_09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026" y="17605424"/>
            <a:ext cx="23409276" cy="175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1-в\Desktop\69422732_492926801500843_1559795219824640000_n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428736"/>
            <a:ext cx="421484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1-в\Desktop\69971217_492927094834147_3693420434289590272_n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3143248"/>
            <a:ext cx="435771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артинки по запросу виступ четвертокласників на 1 вересня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50" y="1071547"/>
            <a:ext cx="17137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298562"/>
          </a:xfrm>
        </p:spPr>
        <p:txBody>
          <a:bodyPr>
            <a:normAutofit fontScale="90000"/>
          </a:bodyPr>
          <a:lstStyle/>
          <a:p>
            <a:r>
              <a:rPr lang="uk-UA" sz="1800" dirty="0" smtClean="0"/>
              <a:t>У рамках Тижня знань Правил Дорожнього руху на тему: «Правила дорожнього руху знай – життя та здоров</a:t>
            </a:r>
            <a:r>
              <a:rPr lang="ru-RU" sz="1800" dirty="0" smtClean="0"/>
              <a:t>’</a:t>
            </a:r>
            <a:r>
              <a:rPr lang="uk-UA" sz="1800" dirty="0" smtClean="0"/>
              <a:t>я зберігай!» в нашій школі було проведено бесіду  та вікторину на кращого знавця дорожнього руху, також перегляд мультфільму  «Увага! На дорозі діти. Правила дорожнього руху».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9" name="Рисунок 8" descr="C:\Users\1-в\AppData\Local\Microsoft\Windows\Temporary Internet Files\Content.Word\IMG_20190913_0808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252920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-в\AppData\Local\Microsoft\Windows\Temporary Internet Files\Content.Word\IMG_20190913_081455.jpg"/>
          <p:cNvPicPr/>
          <p:nvPr/>
        </p:nvPicPr>
        <p:blipFill>
          <a:blip r:embed="rId3" cstate="print"/>
          <a:srcRect t="13398" r="9770"/>
          <a:stretch>
            <a:fillRect/>
          </a:stretch>
        </p:blipFill>
        <p:spPr bwMode="auto">
          <a:xfrm rot="745566">
            <a:off x="5274168" y="1550166"/>
            <a:ext cx="3405242" cy="261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G:\images (1).jpg"/>
          <p:cNvPicPr/>
          <p:nvPr/>
        </p:nvPicPr>
        <p:blipFill>
          <a:blip r:embed="rId4"/>
          <a:srcRect l="1956" t="13231" r="52613" b="10828"/>
          <a:stretch>
            <a:fillRect/>
          </a:stretch>
        </p:blipFill>
        <p:spPr bwMode="auto">
          <a:xfrm>
            <a:off x="3143240" y="1357298"/>
            <a:ext cx="1928826" cy="234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-в\AppData\Local\Microsoft\Windows\Temporary Internet Files\Content.Word\IMG_20190913_0814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714752"/>
            <a:ext cx="36433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b="1" i="1" dirty="0" smtClean="0"/>
              <a:t> </a:t>
            </a:r>
            <a:r>
              <a:rPr lang="uk-UA" sz="1800" dirty="0" smtClean="0"/>
              <a:t>У школі відбулася виставка квіткових композицій  </a:t>
            </a:r>
            <a:r>
              <a:rPr lang="uk-UA" sz="1800" b="1" dirty="0" smtClean="0"/>
              <a:t>«Квітковий вернісаж»</a:t>
            </a:r>
            <a:r>
              <a:rPr lang="uk-UA" sz="1800" dirty="0" smtClean="0"/>
              <a:t>.  Ось такі чудові композиції булі представлені.</a:t>
            </a:r>
            <a:endParaRPr lang="ru-RU" sz="1800" dirty="0"/>
          </a:p>
        </p:txBody>
      </p:sp>
      <p:pic>
        <p:nvPicPr>
          <p:cNvPr id="7" name="Рисунок 6" descr="C:\Users\1-в\AppData\Local\Microsoft\Windows\Temporary Internet Files\Content.Word\IMG_20190918_134904.jpg"/>
          <p:cNvPicPr/>
          <p:nvPr/>
        </p:nvPicPr>
        <p:blipFill>
          <a:blip r:embed="rId2" cstate="print"/>
          <a:srcRect t="15275"/>
          <a:stretch>
            <a:fillRect/>
          </a:stretch>
        </p:blipFill>
        <p:spPr bwMode="auto">
          <a:xfrm rot="21193483">
            <a:off x="403241" y="1557549"/>
            <a:ext cx="3542266" cy="2491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-в\AppData\Local\Microsoft\Windows\Temporary Internet Files\Content.Word\IMG_20190918_1349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714752"/>
            <a:ext cx="378621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-в\AppData\Local\Microsoft\Windows\Temporary Internet Files\Content.Word\IMG_20190918_134850.jpg"/>
          <p:cNvPicPr/>
          <p:nvPr/>
        </p:nvPicPr>
        <p:blipFill>
          <a:blip r:embed="rId4" cstate="print"/>
          <a:srcRect t="14201" r="11050" b="12868"/>
          <a:stretch>
            <a:fillRect/>
          </a:stretch>
        </p:blipFill>
        <p:spPr bwMode="auto">
          <a:xfrm rot="615432">
            <a:off x="4926848" y="1665266"/>
            <a:ext cx="3698659" cy="267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405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2" descr="36970_orig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600200"/>
            <a:ext cx="7500938" cy="5214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8246120" cy="1446550"/>
          </a:xfrm>
          <a:prstGeom prst="rect">
            <a:avLst/>
          </a:prstGeom>
          <a:ln w="9525" cmpd="thinThick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b="1" dirty="0">
                <a:ln w="1778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Жовтень</a:t>
            </a:r>
          </a:p>
          <a:p>
            <a:pPr algn="ctr">
              <a:defRPr/>
            </a:pPr>
            <a:r>
              <a:rPr lang="uk-UA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«Ріка знань»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1438</Words>
  <PresentationFormat>Экран (4:3)</PresentationFormat>
  <Paragraphs>111</Paragraphs>
  <Slides>41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  </vt:lpstr>
      <vt:lpstr>Основа виховної роботи  школи – місячники “Подорожі Веселковою країною”</vt:lpstr>
      <vt:lpstr>Слайд 3</vt:lpstr>
      <vt:lpstr>Вересень “Галявина живого і чудесного”</vt:lpstr>
      <vt:lpstr>Проведені заходи у вересні 2020 р.:</vt:lpstr>
      <vt:lpstr>                          Свято першого дзвоника Для багатьох із вас це вже звичний початок нового навчального року, але для когось  особливий урочистий день. Це наші першокласники, яких ми вітаємо з їх першим святом.    </vt:lpstr>
      <vt:lpstr>У рамках Тижня знань Правил Дорожнього руху на тему: «Правила дорожнього руху знай – життя та здоров’я зберігай!» в нашій школі було проведено бесіду  та вікторину на кращого знавця дорожнього руху, також перегляд мультфільму  «Увага! На дорозі діти. Правила дорожнього руху». </vt:lpstr>
      <vt:lpstr> У школі відбулася виставка квіткових композицій  «Квітковий вернісаж».  Ось такі чудові композиції булі представлені.</vt:lpstr>
      <vt:lpstr>Слайд 9</vt:lpstr>
      <vt:lpstr>Проведені заходи у жовтні 2020:</vt:lpstr>
      <vt:lpstr>4 жовтня у школі відбувся  концерт,  присвячений  Дню вчителя. Діти старанно готувались, щоб привітати вчителів своїми чудовими номерами. </vt:lpstr>
      <vt:lpstr>До Дня Захисника України у школі було проведено ряд заходів: класні години, усний журнал на тему: «Славні українські козаки». Дуже цікаво і весело було у  4-Б класі на «Святі козаків», яке відбулося в актовому залі. </vt:lpstr>
      <vt:lpstr>А також учні 4-х класів привітали ветерана Бодашко В.С.   з Днем Захисника України. Бажаємо Вам  міцного здоров’я та  довгих років життя. </vt:lpstr>
      <vt:lpstr>Вітаємо ученицю 2-В класу Савіну Катерину за зайняте І місце у  міському фотоконкурсі  «Моя Україно!», в номінації  позажанрове фото, назва роботи «Краса Карпат». </vt:lpstr>
      <vt:lpstr>Листопад «Джерело народної мудрості»</vt:lpstr>
      <vt:lpstr>1. Конкурс віршів (про Батьківщину, рідний край) «Поетичний рушник».  04-08 2. Тиждень знань БЖД на тему: «Про вогонь нам треба знати, з ним не можна жартувати!»  04-08   3. Вікторина «Мова моя барвінкова».  11-15   4. Конкурс інсценізації української народної казки «Казки світ чарівний». 25-29   5. Презентація проекту «Україна – моя Батьківщина» учнями 2-А класу, кл.кер. Горчинська Н.П.  25-29   </vt:lpstr>
      <vt:lpstr>Друга чверть розпочалась з чудової виставки поробок з природних матеріалів під назвою «Дари осені». </vt:lpstr>
      <vt:lpstr>Наша школа прийняла активну участь на встановлення рекорду «Найбільша кількість уроків добра». За що і була нагороджена грамотами. </vt:lpstr>
      <vt:lpstr>До Дня української мови та писемності в шкільній бібліотеці відбувся конкурс на кращого читця поезій " Віночок української поезії". Краса нашої мови ожила в поетичних рядках декламаторів. Поетичні рядки Тараса Шевченка, Володимира Сосюри, Ліни Костенко, Олександра Олеся, Дмитра Білоуса прозвучали у виконанні наших учнів.</vt:lpstr>
      <vt:lpstr> В цьому місяці учні нашої школи не забули й про нашого ветерана Бодашко В.С. та привітали його з Днем народження. 10 листопада йому виконалось 94 роки.</vt:lpstr>
      <vt:lpstr>Місячник української мови та писемності продовжив захід  «Подорож океаном рідної мови». Учні показали дуже хороші знання на конкурсі «Ерудит», а також  проявили кмітливість і в інших завданнях:  «задачки-жарти», «підказка-казка». </vt:lpstr>
      <vt:lpstr>Свято рідної мови традиційно завершило Місячник української мови та писемності. Вірші, пісні, гумор та виставка літератури з історії державної мови - все це прикрасило свято.</vt:lpstr>
      <vt:lpstr>Грудень «Царство законів і прав»</vt:lpstr>
      <vt:lpstr>Проведені заходи у грудні 2020 р.: </vt:lpstr>
      <vt:lpstr>Чудові дитячі малюнки прикрасили у школі виставку «Новорічні дива». </vt:lpstr>
      <vt:lpstr>А ось такі креативні поробки від учнів нашої школи були представлені на міський виставці «Новорічна композиція».</vt:lpstr>
      <vt:lpstr>Закінчився місячник морально-правового виховання,  протягом  якого були проведені заходи на тему «Права дитини важливо знати!» та відбулася зустріч з інспекторами УПП Кіровоградській області Левандовським Антоном Євгеновичем та Грінченко Вікторією Вікторівною.</vt:lpstr>
      <vt:lpstr>СІЧЕНЬ «Містечко майстрів»</vt:lpstr>
      <vt:lpstr>Слайд 29</vt:lpstr>
      <vt:lpstr>15 січня вихованці ДНЗ № 74 «Золотий півник» привітали зі святом Василя Великого і Маланки вчителів та учнів нашої школи. Дзвінко лунали різдвяні щедрівки, з побажаннями  добра і миру на весь наступний рік. Глядачі, у свою чергу, дарували юним артистам щедрі аплодисменти та вручили солодкі подарунки.</vt:lpstr>
      <vt:lpstr>В рамках тижня безпеки життєдіяльності  у нашій школі пройшла зустріч з інструктором з надання першої домедичної допомоги Квінцерт Іриною Володимирівною, яка провела майстер-клас для учнів.  Діти отримали багато корисної інформації, а деякі учні спробували  потренуватися рятувати життя на манекені.  Дякуємо за цікаву і пізнавальну зустріч!</vt:lpstr>
      <vt:lpstr>В нашій школі відбулась виставка малюнків учнів 1-4 класів на тему «Професії мого майбутнього».</vt:lpstr>
      <vt:lpstr>Місячник трудового виховання "Містечко майстрів". Виховна година  на тему: "Яка професія найкраща?"</vt:lpstr>
      <vt:lpstr>Виставка під назвою «Ми – маленькі майстри», завершила місячник трудового виховання.</vt:lpstr>
      <vt:lpstr>Слайд 35</vt:lpstr>
      <vt:lpstr>Проведені заходи у лютому 2020 р.</vt:lpstr>
      <vt:lpstr>День Святого Валентина (День Закоханих) – щорічне свято, яке припадає на 14 лютого. Це свято сповнене приємних сюрпризів, цікавих подарунків, неочікуваних миттєвостей. У нашій школі в цей   день діти привітали один одного та вчителів «валентинками», які кидали в спеціальну скриньку, а  потім відповідальні листоноші з 4-х класів поспішили доставити їх по класах.  </vt:lpstr>
      <vt:lpstr> До Дня вшанування пам’яті Героїв Небесної Сотні в шкільний бібліотеці представлено виставку-інсталяцію «Герої не вмирають». У 2013-2014 роках на Майдані Незалежності залишили своє життя Герої Небесної Сотні. Ця подія сколихнула увесь світ і не залишила байдужою жодної душі. Учні нашої школи виготовили янголів, що символізують Героїв, які віддали своє життя за наше майбутнє.</vt:lpstr>
      <vt:lpstr>21 лютого у нашій школі пройшли спортивні змагання серед учнів та батьків 1-х класів під назвою «Тато, мама, я – спортивна сім’я». Море позитивних емоцій отримали від заходу учасники і глядачі. </vt:lpstr>
      <vt:lpstr>Ось такі чудові малюнки та фотографії представили учні 2-4 класів на шкільну виставку під назвою «Служба порятунку на варті твоєї безпеки». </vt:lpstr>
      <vt:lpstr>З 10 по 27 лютого 2020 р. проходитьV Всеукраїнська благодійна акція «Happy Мяу для Мурчика». Учні нашої школи зібрали та передали корм і крупи в організацію "Щасливий пес".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1-в</dc:creator>
  <cp:lastModifiedBy>Коростій</cp:lastModifiedBy>
  <cp:revision>29</cp:revision>
  <dcterms:created xsi:type="dcterms:W3CDTF">2020-06-09T09:35:09Z</dcterms:created>
  <dcterms:modified xsi:type="dcterms:W3CDTF">2020-06-09T13:05:58Z</dcterms:modified>
</cp:coreProperties>
</file>