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5" r:id="rId23"/>
    <p:sldId id="284" r:id="rId24"/>
    <p:sldId id="278" r:id="rId25"/>
    <p:sldId id="279" r:id="rId26"/>
    <p:sldId id="280" r:id="rId27"/>
    <p:sldId id="281" r:id="rId28"/>
    <p:sldId id="282" r:id="rId29"/>
    <p:sldId id="285" r:id="rId30"/>
    <p:sldId id="283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5" d="100"/>
          <a:sy n="95" d="100"/>
        </p:scale>
        <p:origin x="-44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2130425"/>
            <a:ext cx="678661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F:\frame-floral-background-141678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78" r="7246" b="1"/>
          <a:stretch/>
        </p:blipFill>
        <p:spPr bwMode="auto">
          <a:xfrm>
            <a:off x="1071538" y="571480"/>
            <a:ext cx="6793262" cy="535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3286124"/>
            <a:ext cx="4357718" cy="257176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uk-UA" sz="6400" b="1" dirty="0" smtClean="0"/>
              <a:t>Підсумок роботи</a:t>
            </a:r>
          </a:p>
          <a:p>
            <a:pPr indent="177800">
              <a:lnSpc>
                <a:spcPct val="150000"/>
              </a:lnSpc>
              <a:defRPr/>
            </a:pPr>
            <a:r>
              <a:rPr lang="uk-UA" sz="6400" dirty="0" smtClean="0"/>
              <a:t>учнівської самоврядної організації </a:t>
            </a:r>
          </a:p>
          <a:p>
            <a:pPr indent="177800">
              <a:lnSpc>
                <a:spcPct val="150000"/>
              </a:lnSpc>
              <a:defRPr/>
            </a:pPr>
            <a:r>
              <a:rPr lang="uk-UA" sz="6400" b="1" dirty="0" smtClean="0"/>
              <a:t>«Веселкова країна»</a:t>
            </a:r>
          </a:p>
          <a:p>
            <a:pPr indent="177800">
              <a:lnSpc>
                <a:spcPct val="150000"/>
              </a:lnSpc>
              <a:defRPr/>
            </a:pPr>
            <a:r>
              <a:rPr lang="uk-UA" sz="6400" dirty="0" smtClean="0"/>
              <a:t>ЗОШ №37</a:t>
            </a:r>
          </a:p>
          <a:p>
            <a:pPr indent="177800">
              <a:lnSpc>
                <a:spcPct val="150000"/>
              </a:lnSpc>
              <a:defRPr/>
            </a:pPr>
            <a:r>
              <a:rPr lang="uk-UA" sz="6400" dirty="0" smtClean="0"/>
              <a:t>Кіровоградської міської ради</a:t>
            </a:r>
          </a:p>
          <a:p>
            <a:pPr indent="177800">
              <a:lnSpc>
                <a:spcPct val="150000"/>
              </a:lnSpc>
              <a:defRPr/>
            </a:pPr>
            <a:r>
              <a:rPr lang="uk-UA" sz="6400" dirty="0" smtClean="0"/>
              <a:t>Кіровоградської області</a:t>
            </a:r>
          </a:p>
          <a:p>
            <a:pPr indent="177800">
              <a:lnSpc>
                <a:spcPct val="150000"/>
              </a:lnSpc>
              <a:defRPr/>
            </a:pPr>
            <a:r>
              <a:rPr lang="uk-UA" sz="6400" dirty="0" smtClean="0"/>
              <a:t>2018-2019 </a:t>
            </a:r>
            <a:r>
              <a:rPr lang="uk-UA" sz="6400" dirty="0" err="1" smtClean="0"/>
              <a:t>н.р</a:t>
            </a:r>
            <a:r>
              <a:rPr lang="uk-UA" sz="6400" dirty="0" smtClean="0"/>
              <a:t>.</a:t>
            </a:r>
          </a:p>
          <a:p>
            <a:pPr indent="177800">
              <a:lnSpc>
                <a:spcPct val="150000"/>
              </a:lnSpc>
              <a:defRPr/>
            </a:pPr>
            <a:endParaRPr lang="uk-UA" sz="49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Грудень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«Царство законів і прав»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2" descr="castel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500174"/>
            <a:ext cx="4500594" cy="5049064"/>
          </a:xfrm>
          <a:prstGeom prst="rect">
            <a:avLst/>
          </a:prstGeom>
          <a:noFill/>
          <a:ln w="60325" cmpd="tri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Проведені заходи у грудні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2018 р.: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uk-UA" sz="1800" dirty="0" smtClean="0"/>
          </a:p>
          <a:p>
            <a:pPr lvl="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Виставка книг «Твої захисники Вітчизно!» 03-07.12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Заходи до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Міжнародного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дня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інвалідів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Протягом місяця)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Єдина класна година «Я - громадянин України» 07.12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Конкурсна програма «Права дитини важливо знати» (1-2 класи) 10-14.12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Конкурсна програма  «Свої права ми знаємо – в цьому вас переконаємо» (3-4 класи) 10-14.12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Зустрічі з представниками кримінальної міліції  (Протягом місяця)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Конкурс малюнків «Новорічні дива!» (1-4 класи)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+mj-lt"/>
              <a:buAutoNum type="arabicPeriod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/>
          </a:bodyPr>
          <a:lstStyle/>
          <a:p>
            <a:pPr algn="l"/>
            <a:r>
              <a:rPr lang="uk-UA" sz="2000" dirty="0" smtClean="0"/>
              <a:t>     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Учні 2-4 класів привітали воїнів АТО  з Днем Збройних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Сил України.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1-в\Desktop\фото ато\IMG_20181203_14234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35758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-в\Desktop\фото ато\IMG_20181203_142746.jpg"/>
          <p:cNvPicPr/>
          <p:nvPr/>
        </p:nvPicPr>
        <p:blipFill>
          <a:blip r:embed="rId3" cstate="print"/>
          <a:srcRect l="9010" t="6692"/>
          <a:stretch>
            <a:fillRect/>
          </a:stretch>
        </p:blipFill>
        <p:spPr bwMode="auto">
          <a:xfrm>
            <a:off x="1285852" y="3571876"/>
            <a:ext cx="338774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\47576198_2266525050281310_474026980589699072_n.jpg"/>
          <p:cNvPicPr/>
          <p:nvPr/>
        </p:nvPicPr>
        <p:blipFill>
          <a:blip r:embed="rId4"/>
          <a:srcRect l="5219"/>
          <a:stretch>
            <a:fillRect/>
          </a:stretch>
        </p:blipFill>
        <p:spPr bwMode="auto">
          <a:xfrm>
            <a:off x="4429124" y="1285860"/>
            <a:ext cx="41434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Autofit/>
          </a:bodyPr>
          <a:lstStyle/>
          <a:p>
            <a:pPr algn="l"/>
            <a:r>
              <a:rPr lang="ru-RU" sz="1400" i="1" dirty="0" smtClean="0"/>
              <a:t/>
            </a:r>
            <a:br>
              <a:rPr lang="ru-RU" sz="1400" i="1" dirty="0" smtClean="0"/>
            </a:br>
            <a:endParaRPr lang="ru-RU" sz="1400" i="1" dirty="0"/>
          </a:p>
        </p:txBody>
      </p:sp>
      <p:pic>
        <p:nvPicPr>
          <p:cNvPr id="8" name="Содержимое 7" descr="C:\Users\1-в\Desktop\поделки выставка\IMG_20181206_1326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257176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-в\Desktop\поделки выставка\IMG_20181206_1326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571480"/>
            <a:ext cx="264320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1-в\Desktop\поделки выставка\IMG_20181206_1325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000504"/>
            <a:ext cx="2857520" cy="233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1-в\Desktop\поделки выставка\IMG_20181206_1325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929066"/>
            <a:ext cx="2714644" cy="240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071802" y="1357298"/>
            <a:ext cx="25003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Учні 3-А класу: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Якушова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Анастасія,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Стензя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Анастасія;   учні 2-Б класу: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Чернаєнко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Анастасія, Колесник Іван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прийняли участь у міської новорічно-різдвяної виставці «Новорічна композиція» та «Український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сувенір”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Учні 2-4 класів прийняли  участь в конкурсній програмі «Права дитини важливо знати», і переконали нас в тому, що права та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обов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язки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вони знають добре.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C:\Users\1-в\Desktop\фото\IMG_20181212_09094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142984"/>
            <a:ext cx="3357586" cy="258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-в\Desktop\фото\IMG_20181206_0922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214422"/>
            <a:ext cx="3214710" cy="251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1-в\Desktop\фото\IMG_20181212_0903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43314"/>
            <a:ext cx="3286148" cy="251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1-в\Desktop\фото\IMG_20181206_0921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4752"/>
            <a:ext cx="3286148" cy="252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Діти добре підготувались до новорічних свят. Прийняли участь у виставці малюнків «Новорічні дива». Дуже гарно прикрасили класні кімнати. Особлива подяка учням  4-А класу, які допомогли прикрасити шкільну ялинку і актовий зал.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1-в\Desktop\новий рік\IMG_20181219_102933.jpg"/>
          <p:cNvPicPr>
            <a:picLocks noGrp="1"/>
          </p:cNvPicPr>
          <p:nvPr>
            <p:ph idx="1"/>
          </p:nvPr>
        </p:nvPicPr>
        <p:blipFill>
          <a:blip r:embed="rId2" cstate="print"/>
          <a:srcRect t="29172" b="33311"/>
          <a:stretch>
            <a:fillRect/>
          </a:stretch>
        </p:blipFill>
        <p:spPr bwMode="auto">
          <a:xfrm>
            <a:off x="1214414" y="1357298"/>
            <a:ext cx="6359236" cy="178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-в\Desktop\новий рік\IMG_20181220_1113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496"/>
            <a:ext cx="2447881" cy="326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-в\Desktop\новий рік\IMG_20181219_1015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3357562"/>
            <a:ext cx="3454781" cy="251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-в\Desktop\новий рік\IMG_20181219_101624.jpg"/>
          <p:cNvPicPr/>
          <p:nvPr/>
        </p:nvPicPr>
        <p:blipFill>
          <a:blip r:embed="rId5" cstate="print"/>
          <a:srcRect l="12209"/>
          <a:stretch>
            <a:fillRect/>
          </a:stretch>
        </p:blipFill>
        <p:spPr bwMode="auto">
          <a:xfrm rot="460555">
            <a:off x="5666348" y="2767072"/>
            <a:ext cx="3311998" cy="270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Новорічне свято у філармонії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1-в\Desktop\новий рік\IMG_20181220_135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071546"/>
            <a:ext cx="2250279" cy="3000372"/>
          </a:xfrm>
          <a:prstGeom prst="rect">
            <a:avLst/>
          </a:prstGeom>
          <a:noFill/>
        </p:spPr>
      </p:pic>
      <p:pic>
        <p:nvPicPr>
          <p:cNvPr id="1028" name="Picture 4" descr="C:\Users\1-в\Desktop\новий рік\IMG_20181220_1352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500174"/>
            <a:ext cx="2269324" cy="3025765"/>
          </a:xfrm>
          <a:prstGeom prst="rect">
            <a:avLst/>
          </a:prstGeom>
          <a:noFill/>
        </p:spPr>
      </p:pic>
      <p:pic>
        <p:nvPicPr>
          <p:cNvPr id="1029" name="Picture 5" descr="C:\Users\1-в\Desktop\новий рік\IMG_20181220_1354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643182"/>
            <a:ext cx="2893221" cy="3857628"/>
          </a:xfrm>
          <a:prstGeom prst="rect">
            <a:avLst/>
          </a:prstGeom>
          <a:noFill/>
        </p:spPr>
      </p:pic>
      <p:pic>
        <p:nvPicPr>
          <p:cNvPr id="1030" name="Picture 6" descr="C:\Users\1-в\Desktop\новий рік\IMG_20181220_1353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500414"/>
            <a:ext cx="2357454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215238" cy="1143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СІЧЕНЬ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«Містечко майстрів»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ПЕДАГОГ-ОРГАНІЗАТОР\РАМКИ, КАРТИНКИ, РОЗМАЛЬОВКИ\рисунки\1287230859_kuznec-schasty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2062" y="1600200"/>
            <a:ext cx="3459876" cy="4525963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2255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Проведені заходи у січні 2019 р.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125923"/>
          </a:xfrm>
        </p:spPr>
        <p:txBody>
          <a:bodyPr/>
          <a:lstStyle/>
          <a:p>
            <a:pPr marL="596900" indent="-514350" algn="just">
              <a:buFont typeface="Arial" charset="0"/>
              <a:buAutoNum type="arabicPeriod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Гра «Яка професія найкраща?»</a:t>
            </a:r>
          </a:p>
          <a:p>
            <a:pPr marL="82550" indent="0" algn="just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2. Виставка-конкурс дитячих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поробок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«Ми маленькі майстри».</a:t>
            </a:r>
          </a:p>
          <a:p>
            <a:pPr marL="82550" indent="0" algn="just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3. Бесіди про здоровій спосіб життя.</a:t>
            </a:r>
          </a:p>
          <a:p>
            <a:pPr marL="82550" indent="0" algn="just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4.Конкурс малюнків «Професії мого майбутнього»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малюнків</a:t>
            </a:r>
            <a:b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«Професії мого майбутнього»</a:t>
            </a:r>
            <a:b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30" name="Picture 6" descr="C:\Users\1-в\Desktop\малюнки професії\IMG_20190121_1524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319" r="3786"/>
          <a:stretch>
            <a:fillRect/>
          </a:stretch>
        </p:blipFill>
        <p:spPr bwMode="auto">
          <a:xfrm>
            <a:off x="285720" y="1500174"/>
            <a:ext cx="4575989" cy="4042663"/>
          </a:xfrm>
          <a:prstGeom prst="rect">
            <a:avLst/>
          </a:prstGeom>
          <a:noFill/>
        </p:spPr>
      </p:pic>
      <p:pic>
        <p:nvPicPr>
          <p:cNvPr id="1032" name="Picture 8" descr="C:\Users\1-в\Desktop\малюнки професії\IMG_20190121_152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7" y="1142984"/>
            <a:ext cx="3857653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615130" cy="1654164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Основа виховної роботи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школи 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місячники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“Подорожі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Веселковою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країною”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8868"/>
            <a:ext cx="8229600" cy="3697295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uk-UA" dirty="0" smtClean="0"/>
              <a:t>Протягом навчального року всі школярі мандрують</a:t>
            </a:r>
            <a:r>
              <a:rPr lang="en-US" dirty="0" smtClean="0"/>
              <a:t> </a:t>
            </a:r>
            <a:r>
              <a:rPr lang="uk-UA" dirty="0" smtClean="0"/>
              <a:t>«Веселковою країною», </a:t>
            </a:r>
            <a:br>
              <a:rPr lang="uk-UA" dirty="0" smtClean="0"/>
            </a:br>
            <a:r>
              <a:rPr lang="uk-UA" dirty="0" smtClean="0"/>
              <a:t>приймаючи участь у КТС та проектних дослідженнях загальношкільного </a:t>
            </a:r>
            <a:r>
              <a:rPr lang="uk-UA" dirty="0" err="1" smtClean="0"/>
              <a:t>навчально</a:t>
            </a:r>
            <a:r>
              <a:rPr lang="uk-UA" dirty="0" smtClean="0"/>
              <a:t> - виховного проекту </a:t>
            </a:r>
          </a:p>
          <a:p>
            <a:pPr algn="ctr">
              <a:buFont typeface="Wingdings 2" pitchFamily="18" charset="2"/>
              <a:buNone/>
            </a:pPr>
            <a:r>
              <a:rPr lang="uk-UA" dirty="0" smtClean="0"/>
              <a:t>«Україна – моя Батьківщина».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5" descr="Емб2ема"/>
          <p:cNvPicPr>
            <a:picLocks noChangeAspect="1" noChangeArrowheads="1"/>
          </p:cNvPicPr>
          <p:nvPr/>
        </p:nvPicPr>
        <p:blipFill>
          <a:blip r:embed="rId2"/>
          <a:srcRect l="38507" t="17107" r="30782" b="42986"/>
          <a:stretch>
            <a:fillRect/>
          </a:stretch>
        </p:blipFill>
        <p:spPr bwMode="auto">
          <a:xfrm>
            <a:off x="428596" y="398875"/>
            <a:ext cx="1785950" cy="174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Виховна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година на тему: "Яка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професія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найкраща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?"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На данном изображении может находиться: 3 человека, люди сидят, гостиная и в помещении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34" y="928670"/>
            <a:ext cx="3643338" cy="250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На данном изображении может находиться: 7 человек, люди стоят и в помещении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357686" y="928670"/>
            <a:ext cx="3445146" cy="207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На данном изображении может находиться: один или несколько человек, люди сидят и в помещении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3617347"/>
            <a:ext cx="3500462" cy="259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На данном изображении может находиться: 2 человека, в помещении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214686"/>
            <a:ext cx="3929090" cy="2412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Працівники поліції провели для учнів других та третього класів бесіду на тему «Правила безпеки життєдіяльності».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публикация\IMG_20190122_113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9127" r="14172"/>
          <a:stretch>
            <a:fillRect/>
          </a:stretch>
        </p:blipFill>
        <p:spPr bwMode="auto">
          <a:xfrm>
            <a:off x="214282" y="1500174"/>
            <a:ext cx="3893613" cy="2411410"/>
          </a:xfrm>
          <a:prstGeom prst="rect">
            <a:avLst/>
          </a:prstGeom>
          <a:noFill/>
        </p:spPr>
      </p:pic>
      <p:pic>
        <p:nvPicPr>
          <p:cNvPr id="2051" name="Picture 3" descr="G:\публикация\IMG_20190122_111129.jpg"/>
          <p:cNvPicPr>
            <a:picLocks noChangeAspect="1" noChangeArrowheads="1"/>
          </p:cNvPicPr>
          <p:nvPr/>
        </p:nvPicPr>
        <p:blipFill>
          <a:blip r:embed="rId3" cstate="print"/>
          <a:srcRect l="30508" r="23729"/>
          <a:stretch>
            <a:fillRect/>
          </a:stretch>
        </p:blipFill>
        <p:spPr bwMode="auto">
          <a:xfrm>
            <a:off x="428596" y="3286124"/>
            <a:ext cx="1928826" cy="3161108"/>
          </a:xfrm>
          <a:prstGeom prst="rect">
            <a:avLst/>
          </a:prstGeom>
          <a:noFill/>
        </p:spPr>
      </p:pic>
      <p:pic>
        <p:nvPicPr>
          <p:cNvPr id="2052" name="Picture 4" descr="G:\публикация\IMG_20190122_111902.jpg"/>
          <p:cNvPicPr>
            <a:picLocks noChangeAspect="1" noChangeArrowheads="1"/>
          </p:cNvPicPr>
          <p:nvPr/>
        </p:nvPicPr>
        <p:blipFill>
          <a:blip r:embed="rId4" cstate="print"/>
          <a:srcRect l="7692" t="30769" r="15384"/>
          <a:stretch>
            <a:fillRect/>
          </a:stretch>
        </p:blipFill>
        <p:spPr bwMode="auto">
          <a:xfrm>
            <a:off x="4643438" y="1500174"/>
            <a:ext cx="3571900" cy="2411009"/>
          </a:xfrm>
          <a:prstGeom prst="rect">
            <a:avLst/>
          </a:prstGeom>
          <a:noFill/>
        </p:spPr>
      </p:pic>
      <p:pic>
        <p:nvPicPr>
          <p:cNvPr id="2053" name="Picture 5" descr="G:\публикация\IMG_20190122_110946.jpg"/>
          <p:cNvPicPr>
            <a:picLocks noChangeAspect="1" noChangeArrowheads="1"/>
          </p:cNvPicPr>
          <p:nvPr/>
        </p:nvPicPr>
        <p:blipFill>
          <a:blip r:embed="rId5" cstate="print"/>
          <a:srcRect t="28395"/>
          <a:stretch>
            <a:fillRect/>
          </a:stretch>
        </p:blipFill>
        <p:spPr bwMode="auto">
          <a:xfrm>
            <a:off x="2714611" y="3500438"/>
            <a:ext cx="5453895" cy="2928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Виставка дитячих </a:t>
            </a:r>
            <a:r>
              <a:rPr lang="uk-UA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поробок</a:t>
            </a:r>
            <a:r>
              <a:rPr lang="uk-UA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«Ми – маленькі майстри»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Содержимое 3" descr="D:\відео поробки\IMG_20190131_14512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3416531" cy="255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відео поробки\IMG_20190131_145135.jpg"/>
          <p:cNvPicPr/>
          <p:nvPr/>
        </p:nvPicPr>
        <p:blipFill>
          <a:blip r:embed="rId3" cstate="print"/>
          <a:srcRect t="10684"/>
          <a:stretch>
            <a:fillRect/>
          </a:stretch>
        </p:blipFill>
        <p:spPr bwMode="auto">
          <a:xfrm>
            <a:off x="4714876" y="1285860"/>
            <a:ext cx="3429024" cy="250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відео поробки\IMG_20190131_145021.jpg"/>
          <p:cNvPicPr/>
          <p:nvPr/>
        </p:nvPicPr>
        <p:blipFill>
          <a:blip r:embed="rId4" cstate="print"/>
          <a:srcRect b="15984"/>
          <a:stretch>
            <a:fillRect/>
          </a:stretch>
        </p:blipFill>
        <p:spPr bwMode="auto">
          <a:xfrm>
            <a:off x="357158" y="4143380"/>
            <a:ext cx="3468429" cy="217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відео поробки\IMG_20190131_145100.jpg"/>
          <p:cNvPicPr/>
          <p:nvPr/>
        </p:nvPicPr>
        <p:blipFill>
          <a:blip r:embed="rId5" cstate="print"/>
          <a:srcRect t="19457"/>
          <a:stretch>
            <a:fillRect/>
          </a:stretch>
        </p:blipFill>
        <p:spPr bwMode="auto">
          <a:xfrm>
            <a:off x="4857752" y="3929066"/>
            <a:ext cx="3429024" cy="232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Лютий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i="1" dirty="0" smtClean="0">
                <a:latin typeface="Times New Roman" pitchFamily="18" charset="0"/>
                <a:cs typeface="Times New Roman" pitchFamily="18" charset="0"/>
              </a:rPr>
              <a:t> «Острів здоров'я»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D:\ПЕДАГОГ-ОРГАНІЗАТОР\ВЕСЕЛКОВА КРАЇНА\стенд веселкової країни\67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36648"/>
            <a:ext cx="5143536" cy="506215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Проведені заходи у лютому 2019 р.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1. Конкурс  малюнків «Здоров’я очима дітей» 04-08.19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2. Усний  журнал «Здоров’я – наш скарб»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11-15.19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3. Вікторина «Я здоров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 бережу, сам собі допоможу» 18-22.19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4. Презентація досліджень «Острів здоров'я» проекту «Україна - моя Батьківщина» учнями 1 - В класу,  (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кл.кер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– Кваша О.О.) 18-22.19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5. Презентація досліджень проекту «Збережи життя і здоров'я» учнями 2 - А класу (класний керівник - Денисенко С.О.)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   18-22.19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r>
              <a:rPr lang="uk-UA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Місячник розпочався з виставки дитячих 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малюнків  «Здоров’я очима дітей».</a:t>
            </a: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1-в\Desktop\Усний журнал Здоровя\IMG_20190226_09185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3731" y="1143000"/>
            <a:ext cx="3736537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школі були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проведен</a:t>
            </a:r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заходи до</a:t>
            </a:r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Міжнародного дня рідної мови. Також  цікаво, емоційно, яскраво пройшла інтелектуальна гра-змагання  у шкільній бібліотеці.</a:t>
            </a:r>
            <a:r>
              <a:rPr lang="ru-RU" sz="2000" dirty="0" smtClean="0">
                <a:solidFill>
                  <a:srgbClr val="0070C0"/>
                </a:solidFill>
              </a:rPr>
              <a:t/>
            </a:r>
            <a:br>
              <a:rPr lang="ru-RU" sz="2000" dirty="0" smtClean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C:\Users\1-в\Desktop\Усний журнал Здоровя\IMG_20190222_10575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3237807" cy="242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-в\Desktop\Усний журнал Здоровя\IMG_20190221_113710.jpg"/>
          <p:cNvPicPr/>
          <p:nvPr/>
        </p:nvPicPr>
        <p:blipFill>
          <a:blip r:embed="rId3" cstate="print"/>
          <a:srcRect t="19703"/>
          <a:stretch>
            <a:fillRect/>
          </a:stretch>
        </p:blipFill>
        <p:spPr bwMode="auto">
          <a:xfrm>
            <a:off x="1142976" y="3571876"/>
            <a:ext cx="4071966" cy="291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-в\Desktop\Усний журнал Здоровя\IMG_20190218_1511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142984"/>
            <a:ext cx="3199833" cy="433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1-в\Desktop\фото валентин\IMG_20190214_085743.jpg"/>
          <p:cNvPicPr/>
          <p:nvPr/>
        </p:nvPicPr>
        <p:blipFill>
          <a:blip r:embed="rId2" cstate="print"/>
          <a:srcRect l="9025" t="18574" r="16244"/>
          <a:stretch>
            <a:fillRect/>
          </a:stretch>
        </p:blipFill>
        <p:spPr bwMode="auto">
          <a:xfrm>
            <a:off x="4857752" y="3357562"/>
            <a:ext cx="4143404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 лютого до школи завітали артисти дитячої філармонії, які представили концертну програму до «Дня Св. Валентина».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наші маленькі листоноші з 4-х класів поспішили доставити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валентинки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класах.  </a:t>
            </a:r>
            <a:r>
              <a:rPr lang="ru-RU" sz="2000" dirty="0" smtClean="0">
                <a:solidFill>
                  <a:srgbClr val="0070C0"/>
                </a:solidFill>
              </a:rPr>
              <a:t/>
            </a:r>
            <a:br>
              <a:rPr lang="ru-RU" sz="2000" dirty="0" smtClean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C:\Users\1-в\Desktop\фото концерт\IMG-e06fdb5769a95831d8b9ae6729b0a2b8-V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3667440" cy="279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1-в\Desktop\фото концерт\IMG-f1ca908c788f61f45c658ef934c51769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143116"/>
            <a:ext cx="2428892" cy="306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завершення місячника </a:t>
            </a:r>
            <a:r>
              <a:rPr lang="uk-UA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валеологічного</a:t>
            </a:r>
            <a:r>
              <a:rPr lang="uk-UA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виховання </a:t>
            </a:r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учні 2-4 класів прийняли участь у заході  «Здоров’я – наш скарб».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1-в\Desktop\Усний журнал Здоровя\IMG_20190214_120213.jpg"/>
          <p:cNvPicPr>
            <a:picLocks noGrp="1"/>
          </p:cNvPicPr>
          <p:nvPr>
            <p:ph idx="1"/>
          </p:nvPr>
        </p:nvPicPr>
        <p:blipFill>
          <a:blip r:embed="rId2" cstate="print"/>
          <a:srcRect t="25829" r="15190"/>
          <a:stretch>
            <a:fillRect/>
          </a:stretch>
        </p:blipFill>
        <p:spPr bwMode="auto">
          <a:xfrm>
            <a:off x="642910" y="1214422"/>
            <a:ext cx="3214710" cy="323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-в\Desktop\Усний журнал Здоровя\IMG_20190214_1142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5949">
            <a:off x="4009942" y="1496348"/>
            <a:ext cx="3922823" cy="29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-в\Desktop\Усний журнал Здоровя\IMG_20190214_115828.jpg"/>
          <p:cNvPicPr/>
          <p:nvPr/>
        </p:nvPicPr>
        <p:blipFill>
          <a:blip r:embed="rId4" cstate="print"/>
          <a:srcRect t="32039" r="14182"/>
          <a:stretch>
            <a:fillRect/>
          </a:stretch>
        </p:blipFill>
        <p:spPr bwMode="auto">
          <a:xfrm>
            <a:off x="1428728" y="4214818"/>
            <a:ext cx="3929090" cy="242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ПЕДАГОГ-ОРГАНІЗАТОР\ВЕСЕЛКОВА КРАЇНА\стенд веселкової країни\674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500570"/>
            <a:ext cx="2286016" cy="216007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Березень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“Озеро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прекрасного”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 descr="D:\ПЕДАГОГ-ОРГАНІЗАТОР\ВЕСЕЛКОВА КРАЇНА\стенд веселкової країни\a829eadc0f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461884"/>
            <a:ext cx="6715172" cy="515725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500198"/>
          </a:xfrm>
        </p:spPr>
        <p:txBody>
          <a:bodyPr>
            <a:normAutofit fontScale="90000"/>
          </a:bodyPr>
          <a:lstStyle/>
          <a:p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Основа виховної роботи </a:t>
            </a:r>
            <a:br>
              <a:rPr lang="uk-UA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 школи –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місячники «Подорожі Веселковою країною»</a:t>
            </a:r>
            <a:br>
              <a:rPr lang="uk-UA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КАРТА ПОДОРОЖІ</a:t>
            </a:r>
            <a:r>
              <a:rPr lang="uk-UA" sz="1800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378" r="2631" b="3613"/>
          <a:stretch>
            <a:fillRect/>
          </a:stretch>
        </p:blipFill>
        <p:spPr bwMode="auto">
          <a:xfrm>
            <a:off x="142844" y="1428736"/>
            <a:ext cx="7594277" cy="491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ПЕДАГОГ-ОРГАНІЗАТОР\ВЕСЕЛКОВА КРАЇНА\стенд веселкової країни\1803353000246075690cda8eb33bf31c352673c9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1352020" cy="133850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4" descr="D:\ПЕДАГОГ-ОРГАНІЗАТОР\ВЕСЕЛКОВА КРАЇНА\стенд веселкової країни\36970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1142984"/>
            <a:ext cx="1387582" cy="134599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57158" y="2500306"/>
            <a:ext cx="1295400" cy="4318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sz="1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uk-UA" sz="1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800" b="1" dirty="0">
                <a:latin typeface="Times New Roman" pitchFamily="18" charset="0"/>
                <a:cs typeface="Times New Roman" pitchFamily="18" charset="0"/>
              </a:rPr>
              <a:t>Вересень</a:t>
            </a:r>
          </a:p>
          <a:p>
            <a:pPr algn="ctr">
              <a:defRPr/>
            </a:pPr>
            <a:r>
              <a:rPr lang="uk-UA" sz="800" dirty="0" err="1">
                <a:latin typeface="Times New Roman" pitchFamily="18" charset="0"/>
                <a:cs typeface="Times New Roman" pitchFamily="18" charset="0"/>
              </a:rPr>
              <a:t>“Галявина</a:t>
            </a:r>
            <a:r>
              <a:rPr lang="uk-UA" sz="800" dirty="0">
                <a:latin typeface="Times New Roman" pitchFamily="18" charset="0"/>
                <a:cs typeface="Times New Roman" pitchFamily="18" charset="0"/>
              </a:rPr>
              <a:t> живого і </a:t>
            </a:r>
            <a:r>
              <a:rPr lang="uk-UA" sz="800" dirty="0" err="1">
                <a:latin typeface="Times New Roman" pitchFamily="18" charset="0"/>
                <a:cs typeface="Times New Roman" pitchFamily="18" charset="0"/>
              </a:rPr>
              <a:t>прекрасного”</a:t>
            </a:r>
            <a:r>
              <a:rPr lang="uk-UA" sz="800" dirty="0"/>
              <a:t> 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143108" y="2357430"/>
            <a:ext cx="1366837" cy="433387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Жовтень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“Ріка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знань”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11" name="Picture 5" descr="D:\ПЕДАГОГ-ОРГАНІЗАТОР\ВЕСЕЛКОВА КРАЇНА\стенд веселкової країни\6ggNEh_geo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285860"/>
            <a:ext cx="1362436" cy="1210251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5143504" y="2143116"/>
            <a:ext cx="1366838" cy="576263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Листопад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“Джерело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народної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мудрості”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15" name="Picture 6" descr="D:\ПЕДАГОГ-ОРГАНІЗАТОР\ВЕСЕЛКОВА КРАЇНА\стенд веселкової країни\castel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1214422"/>
            <a:ext cx="1270069" cy="128905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7072330" y="2285992"/>
            <a:ext cx="1368425" cy="576262"/>
          </a:xfrm>
          <a:prstGeom prst="round2DiagRect">
            <a:avLst>
              <a:gd name="adj1" fmla="val 19873"/>
              <a:gd name="adj2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Грудень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“Царство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законів і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прав”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17" name="Picture 7" descr="D:\ПЕДАГОГ-ОРГАНІЗАТОР\ВЕСЕЛКОВА КРАЇНА\стенд веселкової країни\1287230859_kuznec-schasty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2857496"/>
            <a:ext cx="1493912" cy="152758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7286644" y="4071942"/>
            <a:ext cx="1368425" cy="4318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Січень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“Містечко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майстрів”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19" name="Picture 8" descr="D:\ПЕДАГОГ-ОРГАНІЗАТОР\ВЕСЕЛКОВА КРАЇНА\стенд веселкової країни\674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4500570"/>
            <a:ext cx="1313892" cy="129129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6357950" y="5572140"/>
            <a:ext cx="1368425" cy="4318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Лютий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“Острів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здоров</a:t>
            </a:r>
            <a:r>
              <a:rPr lang="uk-UA" sz="1000" dirty="0" err="1">
                <a:latin typeface="Corbel"/>
                <a:cs typeface="Times New Roman" pitchFamily="18" charset="0"/>
              </a:rPr>
              <a:t>'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я”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21" name="Picture 9" descr="D:\ПЕДАГОГ-ОРГАНІЗАТОР\ВЕСЕЛКОВА КРАЇНА\стенд веселкової країни\a829eadc0f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44418" y="4938904"/>
            <a:ext cx="1557139" cy="119705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140200" y="6092825"/>
            <a:ext cx="1584325" cy="4318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Березень 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“Озеро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прекрасного”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23" name="Picture 10" descr="D:\ПЕДАГОГ-ОРГАНІЗАТОР\ВЕСЕЛКОВА КРАЇНА\стенд веселкової країни\rose-garde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43042" y="4714884"/>
            <a:ext cx="1626431" cy="124584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714480" y="5857892"/>
            <a:ext cx="1368425" cy="4318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Квітень 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“Сад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надії”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25" name="Picture 11" descr="D:\ПЕДАГОГ-ОРГАНІЗАТОР\ВЕСЕЛКОВА КРАЇНА\стенд веселкової країни\kurgan-slav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692" y="3664916"/>
            <a:ext cx="1440160" cy="127398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285720" y="4786322"/>
            <a:ext cx="1368425" cy="4318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000" b="1" dirty="0">
                <a:latin typeface="Times New Roman" pitchFamily="18" charset="0"/>
                <a:cs typeface="Times New Roman" pitchFamily="18" charset="0"/>
              </a:rPr>
              <a:t>Травень</a:t>
            </a:r>
          </a:p>
          <a:p>
            <a:pPr algn="ctr">
              <a:defRPr/>
            </a:pP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“Курган</a:t>
            </a:r>
            <a:r>
              <a:rPr lang="uk-UA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000" dirty="0" err="1">
                <a:latin typeface="Times New Roman" pitchFamily="18" charset="0"/>
                <a:cs typeface="Times New Roman" pitchFamily="18" charset="0"/>
              </a:rPr>
              <a:t>слави”</a:t>
            </a:r>
            <a:r>
              <a:rPr lang="uk-UA" dirty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Проведені заходи у березні 2019 р.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1. Святковий концерт до 8 Березня  07.03.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2. Конкурс малюнків «Шевченкова поезія» 11-15.03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3. Усний журнал «Шевченко художник» 11-15.03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4. Кл. години присвячені творчості Т. Г. Шевченка 11-15.03.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«Шевченко єднає!» 11.03.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6. Усний журнал «Музика творить дива!» 18-22.03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7. Презентація досліджень «Озеро прекрасного» проекту «Україна - моя Батьківщина» учнями 1-Б кл., 4-В кл. , (кл.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кер.-Дигас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О.І., Кучер Л.Л.)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29.03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uk-UA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Учні школи привітали вчителів зі святом «8 Березня». Святковий концерт  подарував чудовій настрій всім жінкам школи.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G:\публикация\IMG_20190307_131919.jpg"/>
          <p:cNvPicPr>
            <a:picLocks noGrp="1"/>
          </p:cNvPicPr>
          <p:nvPr>
            <p:ph idx="1"/>
          </p:nvPr>
        </p:nvPicPr>
        <p:blipFill>
          <a:blip r:embed="rId2" cstate="print"/>
          <a:srcRect l="12286" t="18415" r="18571" b="19486"/>
          <a:stretch>
            <a:fillRect/>
          </a:stretch>
        </p:blipFill>
        <p:spPr bwMode="auto">
          <a:xfrm>
            <a:off x="214282" y="857232"/>
            <a:ext cx="2304816" cy="2761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публикация\IMG_20190307_132343.jpg"/>
          <p:cNvPicPr/>
          <p:nvPr/>
        </p:nvPicPr>
        <p:blipFill>
          <a:blip r:embed="rId3" cstate="print"/>
          <a:srcRect l="25052" t="26667" r="18894" b="16335"/>
          <a:stretch>
            <a:fillRect/>
          </a:stretch>
        </p:blipFill>
        <p:spPr bwMode="auto">
          <a:xfrm>
            <a:off x="5572132" y="1071546"/>
            <a:ext cx="2610485" cy="1990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G:\публикация\IMG_20190307_133122.jpg"/>
          <p:cNvPicPr/>
          <p:nvPr/>
        </p:nvPicPr>
        <p:blipFill>
          <a:blip r:embed="rId4" cstate="print"/>
          <a:srcRect t="10448" b="7164"/>
          <a:stretch>
            <a:fillRect/>
          </a:stretch>
        </p:blipFill>
        <p:spPr bwMode="auto">
          <a:xfrm rot="442824">
            <a:off x="151252" y="3762400"/>
            <a:ext cx="4248150" cy="2628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G:\публикация\IMG_20190307_132835.jpg"/>
          <p:cNvPicPr/>
          <p:nvPr/>
        </p:nvPicPr>
        <p:blipFill>
          <a:blip r:embed="rId5" cstate="print"/>
          <a:srcRect l="9777" t="16508" r="6593" b="10085"/>
          <a:stretch>
            <a:fillRect/>
          </a:stretch>
        </p:blipFill>
        <p:spPr bwMode="auto">
          <a:xfrm rot="557372">
            <a:off x="2384418" y="1492356"/>
            <a:ext cx="3638550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G:\публикация\IMG_20190307_133347.jpg"/>
          <p:cNvPicPr/>
          <p:nvPr/>
        </p:nvPicPr>
        <p:blipFill>
          <a:blip r:embed="rId6" cstate="print"/>
          <a:srcRect l="9302" t="19202" r="18605" b="14713"/>
          <a:stretch>
            <a:fillRect/>
          </a:stretch>
        </p:blipFill>
        <p:spPr bwMode="auto">
          <a:xfrm>
            <a:off x="6215074" y="3286124"/>
            <a:ext cx="2643206" cy="3357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Описание: Результат пошуку зображень за запитом &quot;картинка скрипичный ключ&quot;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4286256"/>
            <a:ext cx="1571636" cy="220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Описание: Пов’язане зображення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1541">
            <a:off x="6162794" y="3313673"/>
            <a:ext cx="382105" cy="51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Описание: Пов’язане зображення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40898">
            <a:off x="4550855" y="1100037"/>
            <a:ext cx="405238" cy="65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Описание: Пов’язане зображення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40898">
            <a:off x="824818" y="3670863"/>
            <a:ext cx="382105" cy="51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Описание: Пов’язане зображення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1541">
            <a:off x="6140924" y="6023193"/>
            <a:ext cx="181902" cy="34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народження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знаменитого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класика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поезії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Тараса Григоровича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Шевченка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урочисто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відзначився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всій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святкується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205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річниця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Наша школа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вирішила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свято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відзначити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флешмобом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перерв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декламували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вірші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Шевченка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потім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заспівали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пісню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ВідкриваюКобзар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1-в\Desktop\Шевченко публікація\IMG_20190311_104355.jpg"/>
          <p:cNvPicPr/>
          <p:nvPr/>
        </p:nvPicPr>
        <p:blipFill>
          <a:blip r:embed="rId2" cstate="print"/>
          <a:srcRect r="12219" b="8434"/>
          <a:stretch>
            <a:fillRect/>
          </a:stretch>
        </p:blipFill>
        <p:spPr bwMode="auto">
          <a:xfrm>
            <a:off x="5857884" y="1571612"/>
            <a:ext cx="2643206" cy="34575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1-в\Desktop\Шевченко публікація\IMG_20190311_1229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429000"/>
            <a:ext cx="4071966" cy="30060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Содержимое 3" descr="C:\Users\1-в\Desktop\Шевченко публікація\IMG_20190311_114606.jpg"/>
          <p:cNvPicPr>
            <a:picLocks noGrp="1"/>
          </p:cNvPicPr>
          <p:nvPr>
            <p:ph idx="1"/>
          </p:nvPr>
        </p:nvPicPr>
        <p:blipFill>
          <a:blip r:embed="rId4" cstate="print"/>
          <a:srcRect l="12644" t="11350" r="4368"/>
          <a:stretch>
            <a:fillRect/>
          </a:stretch>
        </p:blipFill>
        <p:spPr bwMode="auto">
          <a:xfrm rot="21220755">
            <a:off x="915322" y="1594977"/>
            <a:ext cx="3159543" cy="25276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 березня до школи завітали: командир окремої роти 17 окремого мотопіхотного батальйону Бойко Андрій і доброволець (учень нашої школи) </a:t>
            </a:r>
            <a:r>
              <a:rPr lang="uk-UA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Щекатурін</a:t>
            </a:r>
            <a:r>
              <a:rPr lang="uk-UA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Сергій. Учні школи привітали гостей з Днем Добровольця та передали подарунки і листи для воїнів АТО.</a:t>
            </a:r>
            <a:endParaRPr lang="ru-RU" sz="1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:\публикация\ато\IMG_20190314_111447.jpg"/>
          <p:cNvPicPr>
            <a:picLocks noGrp="1"/>
          </p:cNvPicPr>
          <p:nvPr>
            <p:ph idx="1"/>
          </p:nvPr>
        </p:nvPicPr>
        <p:blipFill>
          <a:blip r:embed="rId2" cstate="print"/>
          <a:srcRect l="6517" t="12275"/>
          <a:stretch>
            <a:fillRect/>
          </a:stretch>
        </p:blipFill>
        <p:spPr bwMode="auto">
          <a:xfrm>
            <a:off x="714348" y="1500174"/>
            <a:ext cx="7429552" cy="473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Щиро привітаємо переможців!!!</a:t>
            </a:r>
            <a:br>
              <a:rPr lang="uk-UA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Вокальний гурт  «Веселкові передзвони» (у складі учнів 4-Б та 4-В класів: Флорі Катерини, </a:t>
            </a:r>
            <a:r>
              <a:rPr lang="uk-UA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Козловської</a:t>
            </a:r>
            <a:r>
              <a:rPr lang="uk-UA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Ірини, Бойко Римми, </a:t>
            </a:r>
            <a:r>
              <a:rPr lang="uk-UA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Сокальської</a:t>
            </a:r>
            <a:r>
              <a:rPr lang="uk-UA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Валерії, </a:t>
            </a:r>
            <a:r>
              <a:rPr lang="uk-UA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Береславської</a:t>
            </a:r>
            <a:r>
              <a:rPr lang="uk-UA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Ілони, </a:t>
            </a:r>
            <a:r>
              <a:rPr lang="uk-UA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Білоусовї</a:t>
            </a:r>
            <a:r>
              <a:rPr lang="uk-UA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Анни) – керівник (вчитель музичного мистецтва школи) – </a:t>
            </a:r>
            <a:r>
              <a:rPr lang="uk-UA" sz="1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Іовчева</a:t>
            </a:r>
            <a:r>
              <a:rPr lang="uk-UA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Н. В. -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ІІІ місце у міському пісенному конкурсі «Співочі голоси»!!!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:\публикация\вок. конкурс\IMG_20190313_13145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271058" cy="2456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G:\публикация\вок. конкурс\IMG_20190313_133627.jpg"/>
          <p:cNvPicPr/>
          <p:nvPr/>
        </p:nvPicPr>
        <p:blipFill>
          <a:blip r:embed="rId3" cstate="print"/>
          <a:srcRect l="9586" t="24610"/>
          <a:stretch>
            <a:fillRect/>
          </a:stretch>
        </p:blipFill>
        <p:spPr bwMode="auto">
          <a:xfrm>
            <a:off x="4071934" y="3714752"/>
            <a:ext cx="4716774" cy="285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Савіна Катерина зайняла 1-е місце у міському конкурсі малюнків «Чорнобиль з </a:t>
            </a:r>
            <a:r>
              <a:rPr lang="uk-UA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пам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яті не стерти».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4" name="Содержимое 3" descr="C:\Users\1-в\Desktop\IMG_20190318_122249.jpg"/>
          <p:cNvPicPr>
            <a:picLocks noGrp="1"/>
          </p:cNvPicPr>
          <p:nvPr>
            <p:ph idx="1"/>
          </p:nvPr>
        </p:nvPicPr>
        <p:blipFill>
          <a:blip r:embed="rId2" cstate="print"/>
          <a:srcRect l="13563" t="14286" r="6073"/>
          <a:stretch>
            <a:fillRect/>
          </a:stretch>
        </p:blipFill>
        <p:spPr bwMode="auto">
          <a:xfrm rot="21315515">
            <a:off x="118684" y="1294074"/>
            <a:ext cx="3781129" cy="3028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1-в\Desktop\IMG_20190318_103210.jpg"/>
          <p:cNvPicPr/>
          <p:nvPr/>
        </p:nvPicPr>
        <p:blipFill>
          <a:blip r:embed="rId3" cstate="print"/>
          <a:srcRect l="4412" t="5699" r="3676"/>
          <a:stretch>
            <a:fillRect/>
          </a:stretch>
        </p:blipFill>
        <p:spPr bwMode="auto">
          <a:xfrm rot="692754">
            <a:off x="5467683" y="1270924"/>
            <a:ext cx="3137825" cy="4270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1-в\Desktop\малюнки професії\IMG_20190205_1601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071810"/>
            <a:ext cx="2714644" cy="35855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Проведені заходи у квітні 2019 р.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Конкурс малюнків «Бережіть природу» 1-2 кл. 08-12.04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2. Конкурс  стіннівок «Забруднене повітря – екологічна проблема» 3-4 кл. 08-12.04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3. Екологічна гра «Юні екологи»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08-12.04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Загальношкільна лінійка до Дня пам’яті Чорнобильської трагедії. 08-12.04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Єдина класна година «Чорнобиль – горе України. 22-26.04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.Перегляд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фільму «Спогади про Чорнобиль» 22-26.04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Тиждень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БЖД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тему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Жити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цікаво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безпечно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15-19.04.19р.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Презентація досліджень «Сад надії» проекту «Україна - моя Батьківщина» учнями 2-Б кл., (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кер.-Галущенко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В.А.)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Презентація досліджень у рамках загальношкільного проекту «Збережи життя і здоров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» учнями 4-А класу (кл.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кер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Зайченко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С.В.)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У  бібліотеці пройшла виставка, присвячена місячнику екологічного виховання. А діти прикрасили стіни школи малюнками і стіннівками на тему «Забруднене повітря – екологічна проблема».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uk-UA" sz="1800" dirty="0" smtClean="0"/>
              <a:t>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Содержимое 3" descr="C:\Users\1-в\Desktop\екологія заходи\IMG_20190415_110026.jpg"/>
          <p:cNvPicPr>
            <a:picLocks noGrp="1"/>
          </p:cNvPicPr>
          <p:nvPr>
            <p:ph idx="1"/>
          </p:nvPr>
        </p:nvPicPr>
        <p:blipFill>
          <a:blip r:embed="rId2" cstate="print"/>
          <a:srcRect t="5930" b="12474"/>
          <a:stretch>
            <a:fillRect/>
          </a:stretch>
        </p:blipFill>
        <p:spPr bwMode="auto">
          <a:xfrm>
            <a:off x="714348" y="1142984"/>
            <a:ext cx="364333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1-в\Desktop\екологія заходи\IMG_20190415_112507.jpg"/>
          <p:cNvPicPr/>
          <p:nvPr/>
        </p:nvPicPr>
        <p:blipFill>
          <a:blip r:embed="rId3" cstate="print"/>
          <a:srcRect t="13088" b="9202"/>
          <a:stretch>
            <a:fillRect/>
          </a:stretch>
        </p:blipFill>
        <p:spPr bwMode="auto">
          <a:xfrm>
            <a:off x="285720" y="3500438"/>
            <a:ext cx="4429156" cy="2668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C:\Users\1-в\Desktop\екологія заходи\IMG_20190415_112447.jpg"/>
          <p:cNvPicPr/>
          <p:nvPr/>
        </p:nvPicPr>
        <p:blipFill>
          <a:blip r:embed="rId4" cstate="print"/>
          <a:srcRect l="1534" t="6135" r="3067" b="2454"/>
          <a:stretch>
            <a:fillRect/>
          </a:stretch>
        </p:blipFill>
        <p:spPr bwMode="auto">
          <a:xfrm>
            <a:off x="4500562" y="1643050"/>
            <a:ext cx="4500594" cy="335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18 квітня у школі відбувся День цивільного захисту. Спочатку учні отримали теоретичні знання на заходах з цивільного захисту, а потім здійснилась перевірки здатності учнів діяти за сигналами оповіщення цивільного захисту, користування засобами індивідуального захисту.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G:\публикация\2. IMG_20190418_105323.jpg"/>
          <p:cNvPicPr>
            <a:picLocks noGrp="1"/>
          </p:cNvPicPr>
          <p:nvPr>
            <p:ph idx="1"/>
          </p:nvPr>
        </p:nvPicPr>
        <p:blipFill>
          <a:blip r:embed="rId2" cstate="print"/>
          <a:srcRect l="11810" t="26175" r="10430" b="6135"/>
          <a:stretch>
            <a:fillRect/>
          </a:stretch>
        </p:blipFill>
        <p:spPr bwMode="auto">
          <a:xfrm>
            <a:off x="571472" y="1571612"/>
            <a:ext cx="3648915" cy="238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публикация\4. IMG_20190418_110921.jpg"/>
          <p:cNvPicPr/>
          <p:nvPr/>
        </p:nvPicPr>
        <p:blipFill>
          <a:blip r:embed="rId3" cstate="print"/>
          <a:srcRect l="2904" t="20508" r="18939"/>
          <a:stretch>
            <a:fillRect/>
          </a:stretch>
        </p:blipFill>
        <p:spPr bwMode="auto">
          <a:xfrm>
            <a:off x="5429256" y="1785926"/>
            <a:ext cx="2857520" cy="361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-в\Desktop\IMG-81150311744a10d1213b9b8133e429bc-V.jpg"/>
          <p:cNvPicPr/>
          <p:nvPr/>
        </p:nvPicPr>
        <p:blipFill>
          <a:blip r:embed="rId4"/>
          <a:srcRect t="4016" r="7795"/>
          <a:stretch>
            <a:fillRect/>
          </a:stretch>
        </p:blipFill>
        <p:spPr bwMode="auto">
          <a:xfrm rot="21116308">
            <a:off x="746401" y="3730694"/>
            <a:ext cx="4598367" cy="281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На завершення місячника екологічного виховання пройшли заходи у 2-х 3-х класах на тему «Бережіть природу для людського роду».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1-в\Desktop\екологія заходи\Новая папка\IMG-94b8285a2d93536c6f24e7b97225b463-V.jpg"/>
          <p:cNvPicPr>
            <a:picLocks noGrp="1"/>
          </p:cNvPicPr>
          <p:nvPr>
            <p:ph idx="1"/>
          </p:nvPr>
        </p:nvPicPr>
        <p:blipFill>
          <a:blip r:embed="rId2"/>
          <a:srcRect l="5521" t="13896" r="19632"/>
          <a:stretch>
            <a:fillRect/>
          </a:stretch>
        </p:blipFill>
        <p:spPr bwMode="auto">
          <a:xfrm>
            <a:off x="571472" y="1357298"/>
            <a:ext cx="3580868" cy="2125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1-в\Desktop\екологія заходи\IMG_20190419_101334.jpg"/>
          <p:cNvPicPr/>
          <p:nvPr/>
        </p:nvPicPr>
        <p:blipFill>
          <a:blip r:embed="rId3" cstate="print"/>
          <a:srcRect t="34325" r="15888" b="8757"/>
          <a:stretch>
            <a:fillRect/>
          </a:stretch>
        </p:blipFill>
        <p:spPr bwMode="auto">
          <a:xfrm>
            <a:off x="500034" y="3143248"/>
            <a:ext cx="3725741" cy="3525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-в\Desktop\екологія заходи\IMG-8d2b4595a6c26acc58422323a9bb0b64-V.jpg"/>
          <p:cNvPicPr/>
          <p:nvPr/>
        </p:nvPicPr>
        <p:blipFill>
          <a:blip r:embed="rId4"/>
          <a:srcRect t="14862" b="4916"/>
          <a:stretch>
            <a:fillRect/>
          </a:stretch>
        </p:blipFill>
        <p:spPr bwMode="auto">
          <a:xfrm>
            <a:off x="4500562" y="1500174"/>
            <a:ext cx="3714776" cy="4602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Листопад</a:t>
            </a:r>
            <a:br>
              <a:rPr lang="uk-UA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«Джерело народної мудрості»</a:t>
            </a:r>
            <a:endParaRPr lang="ru-RU" sz="32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2" descr="6ggNEh_geo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1400" dirty="0" smtClean="0"/>
              <a:t> 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26 квітня! В пам’яті українського народу це день чорнобильського лиха, болю, суму, і забути це й викреслити із нашої пам’яті – неможливо. Тому у школі пройшли заходи, на яких учні дізналися про найстрашнішу катастрофу ХХ-го століття,  подивились документальні фільми, а  потім вирушили до  пам’ятника чорнобильцям, щоб покласти квіти героям нашої Батьківщини, які ціною свого життя захистили світ від небувалої  біди.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:\чорнобиль\IMG_20190425_11183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428737"/>
            <a:ext cx="314327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чорнобиль\IMG_20190425_114713.jpg"/>
          <p:cNvPicPr/>
          <p:nvPr/>
        </p:nvPicPr>
        <p:blipFill>
          <a:blip r:embed="rId3" cstate="print"/>
          <a:srcRect l="6436" t="18481" r="5198"/>
          <a:stretch>
            <a:fillRect/>
          </a:stretch>
        </p:blipFill>
        <p:spPr bwMode="auto">
          <a:xfrm rot="498842">
            <a:off x="152260" y="3733482"/>
            <a:ext cx="3394320" cy="235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чорнобиль\покладання\IMG_20190426_123019.jpg"/>
          <p:cNvPicPr/>
          <p:nvPr/>
        </p:nvPicPr>
        <p:blipFill>
          <a:blip r:embed="rId4" cstate="print"/>
          <a:srcRect r="9570"/>
          <a:stretch>
            <a:fillRect/>
          </a:stretch>
        </p:blipFill>
        <p:spPr bwMode="auto">
          <a:xfrm>
            <a:off x="2428860" y="2143116"/>
            <a:ext cx="4078165" cy="3376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:\чорнобиль\покладання\IMG_20190426_123256.jpg"/>
          <p:cNvPicPr/>
          <p:nvPr/>
        </p:nvPicPr>
        <p:blipFill>
          <a:blip r:embed="rId5" cstate="print"/>
          <a:srcRect l="16765"/>
          <a:stretch>
            <a:fillRect/>
          </a:stretch>
        </p:blipFill>
        <p:spPr bwMode="auto">
          <a:xfrm>
            <a:off x="6000760" y="1357298"/>
            <a:ext cx="3143240" cy="3000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G:\чорнобиль\покладання\IMG_20190426_123131.jpg"/>
          <p:cNvPicPr/>
          <p:nvPr/>
        </p:nvPicPr>
        <p:blipFill>
          <a:blip r:embed="rId6" cstate="print"/>
          <a:srcRect l="12285" t="13585" b="12053"/>
          <a:stretch>
            <a:fillRect/>
          </a:stretch>
        </p:blipFill>
        <p:spPr bwMode="auto">
          <a:xfrm>
            <a:off x="4429124" y="4357694"/>
            <a:ext cx="442915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Проведені заходи у травні 2019 р.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Привітання ветерана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Бодашко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В. С. 4-е класи 8.05.19 р.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Покладання квітів до обеліску 9.05. 19 р.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Конкурс віршів до Дня Перемоги «Я хочу миру!» 06-10.05. 19 р.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Тиждень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БЖД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тему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«Р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уху правила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єдині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знати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усі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20.05. до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24.05.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201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5.  Загальношкільна лінійка «Розумники й              розумниці» 28.05.2019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Презентація досліджень «Курган слави» проекту «Україна - моя Батьківщина» учнями 3-А кл., 3-В кл. (кл.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кер.-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Книжник В.М.,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Турлюн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О.В.) 20-24.05. 19 р.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7 травня у школі пройшли урочиста лінійка та виставка, присвячені 74-ї річниці Дня Перемоги. Діти декламували вірші і на завершення заспівали пісню «Ветерани».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:\9 травня\IMG_20190507_11241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3643338" cy="2680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G:\9 травня\IMG_20190507_094708.jpg"/>
          <p:cNvPicPr/>
          <p:nvPr/>
        </p:nvPicPr>
        <p:blipFill>
          <a:blip r:embed="rId3" cstate="print"/>
          <a:srcRect l="5955" t="18037" r="7708" b="6366"/>
          <a:stretch>
            <a:fillRect/>
          </a:stretch>
        </p:blipFill>
        <p:spPr bwMode="auto">
          <a:xfrm>
            <a:off x="4786314" y="1428736"/>
            <a:ext cx="389572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9 травня\IMG-189d965aa3059b1c9971d7523a7f7be5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643314"/>
            <a:ext cx="4929222" cy="298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травня учні 4-х класів привітали ветерана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Бодашко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Василя Савелійовича зі святом Перемоги. Низький уклін Вам, ветерани, за наше мирне життя, за радісне дитинство наших дітей, за те, що врятували Україну від фашизму й неволі.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uk-UA" sz="1800" dirty="0" smtClean="0"/>
              <a:t> 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Содержимое 3" descr="G:\публикация\IMG-d3c5b777d906b8e5d460dfa0ee79e80a-V.jpg"/>
          <p:cNvPicPr>
            <a:picLocks noGrp="1"/>
          </p:cNvPicPr>
          <p:nvPr>
            <p:ph idx="1"/>
          </p:nvPr>
        </p:nvPicPr>
        <p:blipFill>
          <a:blip r:embed="rId2"/>
          <a:srcRect t="11147"/>
          <a:stretch>
            <a:fillRect/>
          </a:stretch>
        </p:blipFill>
        <p:spPr bwMode="auto">
          <a:xfrm>
            <a:off x="642910" y="1571612"/>
            <a:ext cx="378621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публикация\04 IMG-5577a200038de3bf8058e7dee47c4048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9723">
            <a:off x="4658460" y="2208765"/>
            <a:ext cx="3953829" cy="3083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публикация\05 IMG-87bb7930efccd783d55da781b8f4214a-V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3500438"/>
            <a:ext cx="4000528" cy="280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1800" dirty="0" smtClean="0"/>
              <a:t> 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9 травня педагогічний колектив школи, учні та їх батьки взяли участь у заході з нагоди 74-ої річниці Дня Перемоги над нацизмом у Другій світовій війні. Захід відбувся біля обеліску Слави.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G:\9 травня\урочиста\IMG_20190509_10163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3214710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9 травня\урочиста\IMG_20190509_094738.jpg"/>
          <p:cNvPicPr/>
          <p:nvPr/>
        </p:nvPicPr>
        <p:blipFill>
          <a:blip r:embed="rId3" cstate="print"/>
          <a:srcRect l="13962" t="21978"/>
          <a:stretch>
            <a:fillRect/>
          </a:stretch>
        </p:blipFill>
        <p:spPr bwMode="auto">
          <a:xfrm>
            <a:off x="3929058" y="1571612"/>
            <a:ext cx="4000528" cy="2586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:\9 травня\урочиста\IMG_20190509_103205.jpg"/>
          <p:cNvPicPr/>
          <p:nvPr/>
        </p:nvPicPr>
        <p:blipFill>
          <a:blip r:embed="rId4" cstate="print"/>
          <a:srcRect l="5206" t="37798" r="14171" b="11743"/>
          <a:stretch>
            <a:fillRect/>
          </a:stretch>
        </p:blipFill>
        <p:spPr bwMode="auto">
          <a:xfrm>
            <a:off x="3929058" y="4143380"/>
            <a:ext cx="4071966" cy="2024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Кожного третього четверга травня в Україні святкують день вишиванки.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школі  відбулася святкова хода вишиванок.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1-в\Desktop\вишиванки\IMG_20190516_12233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3786214" cy="273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-в\Desktop\вишиванки\IMG_20190516_122131.jpg"/>
          <p:cNvPicPr/>
          <p:nvPr/>
        </p:nvPicPr>
        <p:blipFill>
          <a:blip r:embed="rId3" cstate="print"/>
          <a:srcRect l="25422" t="19549"/>
          <a:stretch>
            <a:fillRect/>
          </a:stretch>
        </p:blipFill>
        <p:spPr bwMode="auto">
          <a:xfrm>
            <a:off x="5000628" y="1428736"/>
            <a:ext cx="3643338" cy="282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-в\Desktop\вишиванки\IMG_20190516_122245.jpg"/>
          <p:cNvPicPr/>
          <p:nvPr/>
        </p:nvPicPr>
        <p:blipFill>
          <a:blip r:embed="rId4" cstate="print"/>
          <a:srcRect t="11598" r="3675"/>
          <a:stretch>
            <a:fillRect/>
          </a:stretch>
        </p:blipFill>
        <p:spPr bwMode="auto">
          <a:xfrm>
            <a:off x="2357422" y="3786190"/>
            <a:ext cx="41529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орнамент\розпис.pn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rto="http://schemas.microsoft.com/office/word/2006/arto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7960" y="4679808"/>
            <a:ext cx="2784748" cy="157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орнамент\розпис.png"/>
          <p:cNvPicPr/>
          <p:nvPr/>
        </p:nvPicPr>
        <p:blipFill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rto="http://schemas.microsoft.com/office/word/2006/arto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51460" y="4679808"/>
            <a:ext cx="2784748" cy="1571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>Проведені </a:t>
            </a:r>
            <a:r>
              <a:rPr lang="uk-UA" sz="3200" dirty="0" smtClean="0"/>
              <a:t>заходи у листопаді</a:t>
            </a:r>
            <a:r>
              <a:rPr lang="en-US" sz="3200" dirty="0" smtClean="0"/>
              <a:t> </a:t>
            </a:r>
            <a:r>
              <a:rPr lang="uk-UA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2018 р.</a:t>
            </a:r>
            <a:r>
              <a:rPr lang="uk-UA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en-US" sz="3200" dirty="0" smtClean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785926"/>
            <a:ext cx="7500990" cy="3697295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1. Пізнавальна вікторина «Мова моя калинова».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3-кл.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2. Конкурс читців віршів (про Батьківщину, рідний край) «Поетичний рушник». 2-4 кл.</a:t>
            </a:r>
          </a:p>
          <a:p>
            <a:pPr lvl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3. Конкурс малюнків «Мій улюблений казковий герой» </a:t>
            </a:r>
          </a:p>
          <a:p>
            <a:pPr lvl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4. Виставка-вернісаж  «Творимо всією родиною».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5. Міський конкурс малюнків «Я малюю Україну».</a:t>
            </a:r>
          </a:p>
          <a:p>
            <a:pPr lvl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6. Проведення тематичних заходів до Дня Гідності.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Вікторина «Мова моя калинова»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/>
          <a:lstStyle/>
          <a:p>
            <a:pPr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До Дня української мови та писемності педагогом-організатором та бібліотекарем нашої школи з учнями 3-х класів була проведена пізнавальна вікторина «Мова моя калинова».</a:t>
            </a:r>
          </a:p>
          <a:p>
            <a:pPr>
              <a:buNone/>
            </a:pPr>
            <a:endParaRPr lang="uk-UA" sz="1400" b="1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C:\Users\1-в\Desktop\фото викторина\IMG_20181115_1108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857364"/>
            <a:ext cx="1893879" cy="29138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C:\Users\1-в\Desktop\фото викторина\IMG_20181115_1101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857364"/>
            <a:ext cx="2071702" cy="27543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1-в\Desktop\фото викторина\IMG_20181115_112603.jpg"/>
          <p:cNvPicPr/>
          <p:nvPr/>
        </p:nvPicPr>
        <p:blipFill>
          <a:blip r:embed="rId4" cstate="print"/>
          <a:srcRect l="3103" t="30280"/>
          <a:stretch>
            <a:fillRect/>
          </a:stretch>
        </p:blipFill>
        <p:spPr bwMode="auto">
          <a:xfrm>
            <a:off x="6000760" y="4143380"/>
            <a:ext cx="2571768" cy="2281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1-в\Desktop\фото викторина\IMG_20181115_11014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71942"/>
            <a:ext cx="3139525" cy="23238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C:\Users\1-в\Desktop\фото викторина\IMG_20181115_1108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73482">
            <a:off x="5777169" y="1866391"/>
            <a:ext cx="1972756" cy="25360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Конкурс віршів «Поетичний рушник».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До Дня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писемності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шкільній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бібліотеці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пройшов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конкурс, на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кращого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читця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поезій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"Живи ,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рідна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мово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1800" i="1" dirty="0" err="1" smtClean="0">
                <a:latin typeface="Times New Roman" pitchFamily="18" charset="0"/>
                <a:cs typeface="Times New Roman" pitchFamily="18" charset="0"/>
              </a:rPr>
              <a:t>серці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 народу!“</a:t>
            </a:r>
            <a:endParaRPr lang="uk-UA" sz="18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1400" i="1" dirty="0" smtClean="0"/>
          </a:p>
          <a:p>
            <a:pPr>
              <a:buNone/>
            </a:pPr>
            <a:endParaRPr lang="ru-RU" sz="1400" dirty="0"/>
          </a:p>
        </p:txBody>
      </p:sp>
      <p:pic>
        <p:nvPicPr>
          <p:cNvPr id="4" name="Рисунок 3" descr="E:\газета\Конкурс читців поезії\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1898015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:\газета\Конкурс читців поезії\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071678"/>
            <a:ext cx="1985596" cy="264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:\газета\Конкурс читців поезії\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785926"/>
            <a:ext cx="2315589" cy="1807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:\газета\Конкурс читців поезії\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000504"/>
            <a:ext cx="2930006" cy="219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орнамент\розпис.png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rto="http://schemas.microsoft.com/office/word/2006/arto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14282" y="4929198"/>
            <a:ext cx="4929222" cy="12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tx2">
                    <a:satMod val="130000"/>
                  </a:schemeClr>
                </a:solidFill>
              </a:rPr>
              <a:t>Конкурс малюнків </a:t>
            </a:r>
            <a:br>
              <a:rPr lang="uk-UA" sz="24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uk-UA" sz="2400" dirty="0" smtClean="0">
                <a:solidFill>
                  <a:schemeClr val="tx2">
                    <a:satMod val="130000"/>
                  </a:schemeClr>
                </a:solidFill>
              </a:rPr>
              <a:t>«Я малюю Україну»</a:t>
            </a:r>
            <a:endParaRPr lang="ru-RU" sz="2400" dirty="0"/>
          </a:p>
        </p:txBody>
      </p:sp>
      <p:pic>
        <p:nvPicPr>
          <p:cNvPr id="1026" name="Picture 2" descr="C:\Users\1-в\Desktop\IMG_20181126_15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 flipV="1">
            <a:off x="523846" y="1762112"/>
            <a:ext cx="2667017" cy="2000263"/>
          </a:xfrm>
          <a:prstGeom prst="rect">
            <a:avLst/>
          </a:prstGeom>
          <a:noFill/>
        </p:spPr>
      </p:pic>
      <p:pic>
        <p:nvPicPr>
          <p:cNvPr id="1029" name="Picture 5" descr="C:\Users\1-в\Desktop\IMG_20181126_145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H="1" flipV="1">
            <a:off x="3277186" y="1080476"/>
            <a:ext cx="2089562" cy="2786082"/>
          </a:xfrm>
          <a:prstGeom prst="rect">
            <a:avLst/>
          </a:prstGeom>
          <a:noFill/>
        </p:spPr>
      </p:pic>
      <p:pic>
        <p:nvPicPr>
          <p:cNvPr id="1030" name="Picture 6" descr="C:\Users\1-в\Desktop\IMG_20181126_145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00174"/>
            <a:ext cx="2786082" cy="2089562"/>
          </a:xfrm>
          <a:prstGeom prst="rect">
            <a:avLst/>
          </a:prstGeom>
          <a:noFill/>
        </p:spPr>
      </p:pic>
      <p:pic>
        <p:nvPicPr>
          <p:cNvPr id="1032" name="Picture 8" descr="C:\Users\1-в\Desktop\IMG_20181126_151419.jpg"/>
          <p:cNvPicPr>
            <a:picLocks noChangeAspect="1" noChangeArrowheads="1"/>
          </p:cNvPicPr>
          <p:nvPr/>
        </p:nvPicPr>
        <p:blipFill>
          <a:blip r:embed="rId5" cstate="print"/>
          <a:srcRect l="3354" t="4350" r="2895" b="5576"/>
          <a:stretch>
            <a:fillRect/>
          </a:stretch>
        </p:blipFill>
        <p:spPr bwMode="auto">
          <a:xfrm>
            <a:off x="571472" y="4143380"/>
            <a:ext cx="2280184" cy="1643074"/>
          </a:xfrm>
          <a:prstGeom prst="rect">
            <a:avLst/>
          </a:prstGeom>
          <a:noFill/>
        </p:spPr>
      </p:pic>
      <p:pic>
        <p:nvPicPr>
          <p:cNvPr id="1033" name="Picture 9" descr="C:\Users\1-в\Desktop\IMG_20181126_1514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9863" y="3571876"/>
            <a:ext cx="2947899" cy="2210925"/>
          </a:xfrm>
          <a:prstGeom prst="rect">
            <a:avLst/>
          </a:prstGeom>
          <a:noFill/>
        </p:spPr>
      </p:pic>
      <p:pic>
        <p:nvPicPr>
          <p:cNvPr id="1034" name="Picture 10" descr="C:\Users\1-в\Desktop\IMG_20181126_151433.jpg"/>
          <p:cNvPicPr>
            <a:picLocks noChangeAspect="1" noChangeArrowheads="1"/>
          </p:cNvPicPr>
          <p:nvPr/>
        </p:nvPicPr>
        <p:blipFill>
          <a:blip r:embed="rId7" cstate="print"/>
          <a:srcRect l="2435" t="3431" r="1516" b="3737"/>
          <a:stretch>
            <a:fillRect/>
          </a:stretch>
        </p:blipFill>
        <p:spPr bwMode="auto">
          <a:xfrm>
            <a:off x="5857884" y="3702276"/>
            <a:ext cx="2857520" cy="2071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Конкурсі малюнків «Мій улюблений казковий герой». Виставка-вернісаж  «Творимо всією родиною».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 descr="E:\газета\Конкурс читців поезії\Конкурс малюнків\2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55010">
            <a:off x="704950" y="1253913"/>
            <a:ext cx="2972149" cy="22607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газета\Конкурс читців поезії\Конкурс малюнків\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97820">
            <a:off x="1194267" y="3814151"/>
            <a:ext cx="3092674" cy="2305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газета\Конкурс читців поезії\Конкурс поробок\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142984"/>
            <a:ext cx="3214710" cy="2428892"/>
          </a:xfrm>
          <a:prstGeom prst="round1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газета\Конкурс читців поезії\Конкурс поробок\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14752"/>
            <a:ext cx="3067713" cy="235745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1172</Words>
  <PresentationFormat>Экран (4:3)</PresentationFormat>
  <Paragraphs>127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Основа виховної роботи  школи – місячники “Подорожі Веселковою країною”</vt:lpstr>
      <vt:lpstr>Основа виховної роботи   школи – місячники «Подорожі Веселковою країною» КАРТА ПОДОРОЖІ  </vt:lpstr>
      <vt:lpstr>Листопад «Джерело народної мудрості»</vt:lpstr>
      <vt:lpstr> Проведені заходи у листопаді 2018 р.:  </vt:lpstr>
      <vt:lpstr>Вікторина «Мова моя калинова»</vt:lpstr>
      <vt:lpstr>Конкурс віршів «Поетичний рушник». </vt:lpstr>
      <vt:lpstr>Конкурс малюнків  «Я малюю Україну»</vt:lpstr>
      <vt:lpstr>Конкурсі малюнків «Мій улюблений казковий герой». Виставка-вернісаж  «Творимо всією родиною». </vt:lpstr>
      <vt:lpstr>Грудень «Царство законів і прав»</vt:lpstr>
      <vt:lpstr>Проведені заходи у грудні 2018 р.: </vt:lpstr>
      <vt:lpstr>      Учні 2-4 класів привітали воїнів АТО  з Днем Збройних Сил України. </vt:lpstr>
      <vt:lpstr> </vt:lpstr>
      <vt:lpstr>Учні 2-4 класів прийняли  участь в конкурсній програмі «Права дитини важливо знати», і переконали нас в тому, що права та обов”язки  вони знають добре.  </vt:lpstr>
      <vt:lpstr>Діти добре підготувались до новорічних свят. Прийняли участь у виставці малюнків «Новорічні дива». Дуже гарно прикрасили класні кімнати. Особлива подяка учням  4-А класу, які допомогли прикрасити шкільну ялинку і актовий зал. </vt:lpstr>
      <vt:lpstr>Новорічне свято у філармонії</vt:lpstr>
      <vt:lpstr>СІЧЕНЬ «Містечко майстрів»</vt:lpstr>
      <vt:lpstr> Проведені заходи у січні 2019 р. </vt:lpstr>
      <vt:lpstr>Конкурс малюнків «Професії мого майбутнього» </vt:lpstr>
      <vt:lpstr>Виховна година на тему: "Яка професія найкраща?" </vt:lpstr>
      <vt:lpstr>Працівники поліції провели для учнів других та третього класів бесіду на тему «Правила безпеки життєдіяльності». </vt:lpstr>
      <vt:lpstr>Виставка дитячих поробок «Ми – маленькі майстри»</vt:lpstr>
      <vt:lpstr> Лютий  «Острів здоров'я» </vt:lpstr>
      <vt:lpstr> Проведені заходи у лютому 2019 р. </vt:lpstr>
      <vt:lpstr>  Місячник розпочався з виставки дитячих  малюнків  «Здоров’я очима дітей». </vt:lpstr>
      <vt:lpstr>У школі були проведени заходи до  Міжнародного дня рідної мови. Також  цікаво, емоційно, яскраво пройшла інтелектуальна гра-змагання  у шкільній бібліотеці. </vt:lpstr>
      <vt:lpstr> 12 лютого до школи завітали артисти дитячої філармонії, які представили концертну програму до «Дня Св. Валентина».  А наші маленькі листоноші з 4-х класів поспішили доставити “валентинки” по класах.   </vt:lpstr>
      <vt:lpstr>На завершення місячника валеологічного виховання учні 2-4 класів прийняли участь у заході  «Здоров’я – наш скарб». </vt:lpstr>
      <vt:lpstr>Березень “Озеро прекрасного”</vt:lpstr>
      <vt:lpstr>Проведені заходи у березні 2019 р.</vt:lpstr>
      <vt:lpstr>Учні школи привітали вчителів зі святом «8 Березня». Святковий концерт  подарував чудовій настрій всім жінкам школи. </vt:lpstr>
      <vt:lpstr>День народження знаменитого класика української поезії Тараса Григоровича Шевченка урочисто відзначився по всій Україні. В цьому році святкується 205 річниця. Наша школа вирішила це свято відзначити флешмобом. Під час перерв учні декламували вірші Шевченка, а потім заспівали пісню «ВідкриваюКобзар». </vt:lpstr>
      <vt:lpstr>14 березня до школи завітали: командир окремої роти 17 окремого мотопіхотного батальйону Бойко Андрій і доброволець (учень нашої школи) Щекатурін Сергій. Учні школи привітали гостей з Днем Добровольця та передали подарунки і листи для воїнів АТО.</vt:lpstr>
      <vt:lpstr> Щиро привітаємо переможців!!! Вокальний гурт  «Веселкові передзвони» (у складі учнів 4-Б та 4-В класів: Флорі Катерини, Козловської Ірини, Бойко Римми, Сокальської Валерії, Береславської Ілони, Білоусовї Анни) – керівник (вчитель музичного мистецтва школи) – Іовчева Н. В. -  ІІІ місце у міському пісенному конкурсі «Співочі голоси»!!! </vt:lpstr>
      <vt:lpstr> Савіна Катерина зайняла 1-е місце у міському конкурсі малюнків «Чорнобиль з пам’яті не стерти». </vt:lpstr>
      <vt:lpstr>Проведені заходи у квітні 2019 р.</vt:lpstr>
      <vt:lpstr>  У  бібліотеці пройшла виставка, присвячена місячнику екологічного виховання. А діти прикрасили стіни школи малюнками і стіннівками на тему «Забруднене повітря – екологічна проблема». . </vt:lpstr>
      <vt:lpstr> 18 квітня у школі відбувся День цивільного захисту. Спочатку учні отримали теоретичні знання на заходах з цивільного захисту, а потім здійснилась перевірки здатності учнів діяти за сигналами оповіщення цивільного захисту, користування засобами індивідуального захисту. </vt:lpstr>
      <vt:lpstr> На завершення місячника екологічного виховання пройшли заходи у 2-х 3-х класах на тему «Бережіть природу для людського роду».  </vt:lpstr>
      <vt:lpstr>  26 квітня! В пам’яті українського народу це день чорнобильського лиха, болю, суму, і забути це й викреслити із нашої пам’яті – неможливо. Тому у школі пройшли заходи, на яких учні дізналися про найстрашнішу катастрофу ХХ-го століття,  подивились документальні фільми, а  потім вирушили до  пам’ятника чорнобильцям, щоб покласти квіти героям нашої Батьківщини, які ціною свого життя захистили світ від небувалої  біди. </vt:lpstr>
      <vt:lpstr>Проведені заходи у травні 2019 р.</vt:lpstr>
      <vt:lpstr>7 травня у школі пройшли урочиста лінійка та виставка, присвячені 74-ї річниці Дня Перемоги. Діти декламували вірші і на завершення заспівали пісню «Ветерани». </vt:lpstr>
      <vt:lpstr> 8 травня учні 4-х класів привітали ветерана Бодашко Василя Савелійовича зі святом Перемоги. Низький уклін Вам, ветерани, за наше мирне життя, за радісне дитинство наших дітей, за те, що врятували Україну від фашизму й неволі.   </vt:lpstr>
      <vt:lpstr>  9 травня педагогічний колектив школи, учні та їх батьки взяли участь у заході з нагоди 74-ої річниці Дня Перемоги над нацизмом у Другій світовій війні. Захід відбувся біля обеліску Слави. </vt:lpstr>
      <vt:lpstr>Кожного третього четверга травня в Україні святкують день вишиванки. У школі  відбулася святкова хода вишиванок.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1-в</dc:creator>
  <cp:lastModifiedBy>Коростій</cp:lastModifiedBy>
  <cp:revision>126</cp:revision>
  <dcterms:created xsi:type="dcterms:W3CDTF">2018-11-22T13:16:00Z</dcterms:created>
  <dcterms:modified xsi:type="dcterms:W3CDTF">2019-05-29T07:16:52Z</dcterms:modified>
</cp:coreProperties>
</file>